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Lst>
  <p:notesMasterIdLst>
    <p:notesMasterId r:id="rId19"/>
  </p:notesMasterIdLst>
  <p:sldIdLst>
    <p:sldId id="256" r:id="rId5"/>
    <p:sldId id="257" r:id="rId6"/>
    <p:sldId id="2503" r:id="rId7"/>
    <p:sldId id="2365" r:id="rId8"/>
    <p:sldId id="1889" r:id="rId9"/>
    <p:sldId id="2362" r:id="rId10"/>
    <p:sldId id="2513" r:id="rId11"/>
    <p:sldId id="318" r:id="rId12"/>
    <p:sldId id="2510" r:id="rId13"/>
    <p:sldId id="2512" r:id="rId14"/>
    <p:sldId id="2511" r:id="rId15"/>
    <p:sldId id="2508" r:id="rId16"/>
    <p:sldId id="2514" r:id="rId17"/>
    <p:sldId id="251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0B4A14-7F6D-4728-80C5-61C7FF281B6F}">
          <p14:sldIdLst>
            <p14:sldId id="256"/>
            <p14:sldId id="257"/>
            <p14:sldId id="2503"/>
            <p14:sldId id="2365"/>
            <p14:sldId id="1889"/>
            <p14:sldId id="2362"/>
            <p14:sldId id="2513"/>
            <p14:sldId id="318"/>
            <p14:sldId id="2510"/>
            <p14:sldId id="2512"/>
            <p14:sldId id="2511"/>
            <p14:sldId id="2508"/>
            <p14:sldId id="2514"/>
            <p14:sldId id="251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C6C"/>
    <a:srgbClr val="0079D6"/>
    <a:srgbClr val="0063B1"/>
    <a:srgbClr val="00ABEC"/>
    <a:srgbClr val="F7FAFF"/>
    <a:srgbClr val="EAEAEA"/>
    <a:srgbClr val="F8F8F8"/>
    <a:srgbClr val="7030A0"/>
    <a:srgbClr val="FFFFFF"/>
    <a:srgbClr val="7FCC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853" autoAdjust="0"/>
  </p:normalViewPr>
  <p:slideViewPr>
    <p:cSldViewPr snapToGrid="0">
      <p:cViewPr varScale="1">
        <p:scale>
          <a:sx n="100" d="100"/>
          <a:sy n="100" d="100"/>
        </p:scale>
        <p:origin x="248"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6/6/19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a:p>
        </p:txBody>
      </p:sp>
    </p:spTree>
    <p:extLst>
      <p:ext uri="{BB962C8B-B14F-4D97-AF65-F5344CB8AC3E}">
        <p14:creationId xmlns:p14="http://schemas.microsoft.com/office/powerpoint/2010/main" val="2610550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11</a:t>
            </a:fld>
            <a:endParaRPr lang="en-US"/>
          </a:p>
        </p:txBody>
      </p:sp>
    </p:spTree>
    <p:extLst>
      <p:ext uri="{BB962C8B-B14F-4D97-AF65-F5344CB8AC3E}">
        <p14:creationId xmlns:p14="http://schemas.microsoft.com/office/powerpoint/2010/main" val="40280901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hope what we showed you today reinforced our commitment to .NET for building anything you can imagine. It’s the best time to be a .NET developer and we have some very exciting innovations being made to the platform. The ecosystem is growing and it’s thanks to you! Please get involved and learn more on our website.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513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2</a:t>
            </a:fld>
            <a:endParaRPr lang="en-US"/>
          </a:p>
        </p:txBody>
      </p:sp>
    </p:spTree>
    <p:extLst>
      <p:ext uri="{BB962C8B-B14F-4D97-AF65-F5344CB8AC3E}">
        <p14:creationId xmlns:p14="http://schemas.microsoft.com/office/powerpoint/2010/main" val="428488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2014.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Early 2014 at Microsoft’s BUILD</a:t>
            </a:r>
            <a:r>
              <a:rPr lang="en-US" baseline="0" dirty="0"/>
              <a:t> conference</a:t>
            </a:r>
            <a:r>
              <a:rPr lang="en-US" dirty="0"/>
              <a:t>, Anders Hejlsberg, the father of C#,</a:t>
            </a:r>
            <a:r>
              <a:rPr lang="en-US" baseline="0" dirty="0"/>
              <a:t> releases </a:t>
            </a:r>
            <a:r>
              <a:rPr lang="en-US" dirty="0"/>
              <a:t>the .NET Compiler</a:t>
            </a:r>
            <a:r>
              <a:rPr lang="en-US" baseline="0" dirty="0"/>
              <a:t> Platform “Roslyn” as open source on stage. Later in November, .NET Core project begins in the open. The technology world is shocked, and the .NET community is excited. .NET Core is a new cloud-native implementation of .NET that is geared for cross-platform, hyper-scale services as well as small IoT devices. It’s meant to bring .NET into the next 15 years of computing. And the community has been extremely supportive….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2016.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.NET Core 1.0 Released. </a:t>
            </a:r>
            <a:r>
              <a:rPr lang="en-US" b="0" dirty="0"/>
              <a:t>ASP.NET Core 1.0 and EF Core 1.0 were also part of the initial release. The initial version did not support VB.NET and must of the feature of .NET Framework at that moment.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2017.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.NET Core 2.0 Released. </a:t>
            </a:r>
            <a:r>
              <a:rPr lang="en-US" b="0" baseline="0" dirty="0"/>
              <a:t>Our cross platform and open source implementation of .NET finally releases to the world with unified tooling support across multiple operating systems and editors.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2018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.NET Core 2.1 Released. </a:t>
            </a:r>
            <a:r>
              <a:rPr lang="en-US" b="0" baseline="0" dirty="0"/>
              <a:t> Performance improvement and first LTS (Long Term Support) version. Ready to production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2019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.NET Core 3.0 Planned Release. </a:t>
            </a:r>
            <a:r>
              <a:rPr lang="en-US" b="0" baseline="0" dirty="0"/>
              <a:t>Big performance improvement and support for desktop development (WinForms, WPF, UWP)</a:t>
            </a:r>
            <a:endParaRPr lang="en-US" b="1"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6/6/19 6:29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7087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9270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3600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2998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7</a:t>
            </a:fld>
            <a:endParaRPr lang="en-US"/>
          </a:p>
        </p:txBody>
      </p:sp>
    </p:spTree>
    <p:extLst>
      <p:ext uri="{BB962C8B-B14F-4D97-AF65-F5344CB8AC3E}">
        <p14:creationId xmlns:p14="http://schemas.microsoft.com/office/powerpoint/2010/main" val="2177901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8</a:t>
            </a:fld>
            <a:endParaRPr lang="en-US"/>
          </a:p>
        </p:txBody>
      </p:sp>
      <p:sp>
        <p:nvSpPr>
          <p:cNvPr id="5" name="Header Placeholder 10">
            <a:extLst>
              <a:ext uri="{FF2B5EF4-FFF2-40B4-BE49-F238E27FC236}">
                <a16:creationId xmlns:a16="http://schemas.microsoft.com/office/drawing/2014/main" id="{389753A2-5F8A-4548-8AA2-356A80BBADBE}"/>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50103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6/6/19 6:29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30536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userDrawn="1"/>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userDrawn="1"/>
        </p:nvSpPr>
        <p:spPr>
          <a:xfrm>
            <a:off x="0" y="4142676"/>
            <a:ext cx="12191999" cy="1966692"/>
          </a:xfrm>
          <a:prstGeom prst="rect">
            <a:avLst/>
          </a:prstGeom>
          <a:noFill/>
        </p:spPr>
        <p:txBody>
          <a:bodyPr wrap="square" lIns="182880" tIns="146304" rIns="182880" bIns="146304" rtlCol="0">
            <a:spAutoFit/>
          </a:bodyPr>
          <a:lstStyle/>
          <a:p>
            <a:pPr algn="ctr">
              <a:lnSpc>
                <a:spcPct val="90000"/>
              </a:lnSpc>
              <a:spcAft>
                <a:spcPts val="600"/>
              </a:spcAft>
            </a:pPr>
            <a:r>
              <a:rPr lang="en-US" sz="2400" i="1">
                <a:solidFill>
                  <a:schemeClr val="bg1"/>
                </a:solidFill>
              </a:rPr>
              <a:t>Free. Cross-platform. </a:t>
            </a:r>
            <a:r>
              <a:rPr lang="en-US" sz="2400" i="1">
                <a:solidFill>
                  <a:schemeClr val="bg2"/>
                </a:solidFill>
              </a:rPr>
              <a:t>Open source. </a:t>
            </a:r>
          </a:p>
          <a:p>
            <a:pPr algn="ctr">
              <a:lnSpc>
                <a:spcPct val="90000"/>
              </a:lnSpc>
              <a:spcAft>
                <a:spcPts val="600"/>
              </a:spcAft>
            </a:pPr>
            <a:r>
              <a:rPr lang="en-US" sz="2400" i="1">
                <a:solidFill>
                  <a:schemeClr val="bg1"/>
                </a:solidFill>
              </a:rPr>
              <a:t>A developer platform for building all your apps. </a:t>
            </a:r>
          </a:p>
          <a:p>
            <a:pPr algn="ctr">
              <a:lnSpc>
                <a:spcPct val="90000"/>
              </a:lnSpc>
              <a:spcAft>
                <a:spcPts val="600"/>
              </a:spcAft>
            </a:pPr>
            <a:endParaRPr lang="en-US" sz="2400" i="1">
              <a:solidFill>
                <a:schemeClr val="bg1"/>
              </a:solidFill>
            </a:endParaRPr>
          </a:p>
          <a:p>
            <a:pPr algn="ctr">
              <a:lnSpc>
                <a:spcPct val="90000"/>
              </a:lnSpc>
              <a:spcAft>
                <a:spcPts val="600"/>
              </a:spcAft>
            </a:pPr>
            <a:r>
              <a:rPr lang="en-US" sz="3200" i="0">
                <a:solidFill>
                  <a:schemeClr val="bg1"/>
                </a:solidFill>
              </a:rPr>
              <a:t>www.dot.net</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715219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DC461A05-AEE5-4F03-AB59-08DE18E68BAE}"/>
              </a:ext>
            </a:extLst>
          </p:cNvPr>
          <p:cNvSpPr>
            <a:spLocks noGrp="1"/>
          </p:cNvSpPr>
          <p:nvPr>
            <p:ph type="body" sz="quarter" idx="10" hasCustomPrompt="1"/>
          </p:nvPr>
        </p:nvSpPr>
        <p:spPr>
          <a:xfrm>
            <a:off x="269239" y="1544877"/>
            <a:ext cx="11655839" cy="517065"/>
          </a:xfrm>
        </p:spPr>
        <p:txBody>
          <a:bodyPr/>
          <a:lstStyle>
            <a:lvl1pPr marL="0" indent="0">
              <a:buNone/>
              <a:defRPr sz="2400">
                <a:latin typeface="Consolas" panose="020B0609020204030204" pitchFamily="49" charset="0"/>
              </a:defRPr>
            </a:lvl1pPr>
            <a:lvl2pPr marL="336145" indent="0">
              <a:buNone/>
              <a:defRPr>
                <a:latin typeface="Consolas" panose="020B0609020204030204" pitchFamily="49" charset="0"/>
              </a:defRPr>
            </a:lvl2pPr>
            <a:lvl3pPr marL="560241" indent="0">
              <a:buNone/>
              <a:defRPr>
                <a:latin typeface="Consolas" panose="020B0609020204030204" pitchFamily="49" charset="0"/>
              </a:defRPr>
            </a:lvl3pPr>
            <a:lvl4pPr marL="784338" indent="0">
              <a:buNone/>
              <a:defRPr>
                <a:latin typeface="Consolas" panose="020B0609020204030204" pitchFamily="49" charset="0"/>
              </a:defRPr>
            </a:lvl4pPr>
            <a:lvl5pPr marL="1008434" indent="0">
              <a:buNone/>
              <a:defRPr>
                <a:latin typeface="Consolas" panose="020B0609020204030204" pitchFamily="49" charset="0"/>
              </a:defRPr>
            </a:lvl5pPr>
          </a:lstStyle>
          <a:p>
            <a:pPr lvl="0"/>
            <a:r>
              <a:rPr lang="en-US" dirty="0"/>
              <a:t>Code Samples</a:t>
            </a:r>
          </a:p>
        </p:txBody>
      </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66378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One Column Subhead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10" name="Text Placeholder 2"/>
          <p:cNvSpPr>
            <a:spLocks noGrp="1"/>
          </p:cNvSpPr>
          <p:nvPr>
            <p:ph type="body" idx="11"/>
          </p:nvPr>
        </p:nvSpPr>
        <p:spPr>
          <a:xfrm>
            <a:off x="304799" y="1286338"/>
            <a:ext cx="11582400" cy="554421"/>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extBox 4"/>
          <p:cNvSpPr txBox="1"/>
          <p:nvPr userDrawn="1"/>
        </p:nvSpPr>
        <p:spPr>
          <a:xfrm>
            <a:off x="297677"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
        <p:nvSpPr>
          <p:cNvPr id="7" name="Content Placeholder 2"/>
          <p:cNvSpPr>
            <a:spLocks noGrp="1"/>
          </p:cNvSpPr>
          <p:nvPr>
            <p:ph idx="1" hasCustomPrompt="1"/>
          </p:nvPr>
        </p:nvSpPr>
        <p:spPr>
          <a:xfrm>
            <a:off x="304800" y="1852429"/>
            <a:ext cx="11582400" cy="4220351"/>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1582800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3" name="Group 2">
            <a:extLst>
              <a:ext uri="{FF2B5EF4-FFF2-40B4-BE49-F238E27FC236}">
                <a16:creationId xmlns:a16="http://schemas.microsoft.com/office/drawing/2014/main" id="{3AAD6D8B-19E8-4D03-AF4A-2ECBD7219199}"/>
              </a:ext>
            </a:extLst>
          </p:cNvPr>
          <p:cNvGrpSpPr/>
          <p:nvPr userDrawn="1"/>
        </p:nvGrpSpPr>
        <p:grpSpPr>
          <a:xfrm>
            <a:off x="3019127" y="448578"/>
            <a:ext cx="9646191" cy="6621296"/>
            <a:chOff x="3019127" y="448578"/>
            <a:chExt cx="9646191" cy="6621296"/>
          </a:xfrm>
        </p:grpSpPr>
        <p:pic>
          <p:nvPicPr>
            <p:cNvPr id="5" name="Picture 4">
              <a:extLst>
                <a:ext uri="{FF2B5EF4-FFF2-40B4-BE49-F238E27FC236}">
                  <a16:creationId xmlns:a16="http://schemas.microsoft.com/office/drawing/2014/main" id="{ACCB7245-0950-4F4D-A2A6-296384195082}"/>
                </a:ext>
              </a:extLst>
            </p:cNvPr>
            <p:cNvPicPr>
              <a:picLocks noChangeAspect="1"/>
            </p:cNvPicPr>
            <p:nvPr userDrawn="1"/>
          </p:nvPicPr>
          <p:blipFill>
            <a:blip r:embed="rId3">
              <a:alphaModFix amt="69000"/>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2" name="TextBox 1">
              <a:extLst>
                <a:ext uri="{FF2B5EF4-FFF2-40B4-BE49-F238E27FC236}">
                  <a16:creationId xmlns:a16="http://schemas.microsoft.com/office/drawing/2014/main" id="{ABA4263D-8DDB-49FB-AF7F-346C7DC7B3F9}"/>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25000"/>
                    </a:schemeClr>
                  </a:solidFill>
                </a:rPr>
                <a:t>.NET</a:t>
              </a:r>
            </a:p>
          </p:txBody>
        </p:sp>
      </p:grpSp>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9573217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296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2" r:id="rId6"/>
    <p:sldLayoutId id="2147483723" r:id="rId7"/>
    <p:sldLayoutId id="2147483725" r:id="rId8"/>
    <p:sldLayoutId id="2147483711" r:id="rId9"/>
    <p:sldLayoutId id="2147483714" r:id="rId10"/>
    <p:sldLayoutId id="2147483752" r:id="rId11"/>
    <p:sldLayoutId id="2147483753" r:id="rId12"/>
    <p:sldLayoutId id="2147483728" r:id="rId13"/>
    <p:sldLayoutId id="2147483726" r:id="rId14"/>
    <p:sldLayoutId id="2147483754" r:id="rId15"/>
    <p:sldLayoutId id="2147483755" r:id="rId16"/>
    <p:sldLayoutId id="2147483757"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dotnet/core/" TargetMode="External"/><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hyperlink" Target="https://www.hanselman.com/blog/" TargetMode="External"/><Relationship Id="rId5" Type="http://schemas.openxmlformats.org/officeDocument/2006/relationships/hyperlink" Target="https://andrewlock.net/" TargetMode="External"/><Relationship Id="rId4" Type="http://schemas.openxmlformats.org/officeDocument/2006/relationships/hyperlink" Target="https://docs.microsoft.com/en-us/aspnet/core/?view=aspnetcore-2.2"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hyperlink" Target="http://www.dot.net/" TargetMode="External"/><Relationship Id="rId2" Type="http://schemas.openxmlformats.org/officeDocument/2006/relationships/notesSlide" Target="../notesSlides/notesSlide11.xml"/><Relationship Id="rId16" Type="http://schemas.openxmlformats.org/officeDocument/2006/relationships/image" Target="../media/image26.png"/><Relationship Id="rId1" Type="http://schemas.openxmlformats.org/officeDocument/2006/relationships/slideLayout" Target="../slideLayouts/slideLayout16.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hyperlink" Target="https://dotnetbaq.slack.com/" TargetMode="External"/><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hyperlink" Target="https://www.meetup.com/dotnetbaq/" TargetMode="External"/><Relationship Id="rId1" Type="http://schemas.openxmlformats.org/officeDocument/2006/relationships/slideLayout" Target="../slideLayouts/slideLayout16.xml"/><Relationship Id="rId6" Type="http://schemas.openxmlformats.org/officeDocument/2006/relationships/hyperlink" Target="https://www.facebook.com/groups/dotnetbaq/" TargetMode="External"/><Relationship Id="rId5" Type="http://schemas.openxmlformats.org/officeDocument/2006/relationships/hyperlink" Target="https://www.twitter.com/dotnetbaq/" TargetMode="External"/><Relationship Id="rId4" Type="http://schemas.openxmlformats.org/officeDocument/2006/relationships/image" Target="../media/image28.png"/><Relationship Id="rId9" Type="http://schemas.openxmlformats.org/officeDocument/2006/relationships/image" Target="../media/image30.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microsoft.com/office/2007/relationships/hdphoto" Target="../media/hdphoto2.wdp"/><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9.png"/><Relationship Id="rId5" Type="http://schemas.microsoft.com/office/2007/relationships/hdphoto" Target="../media/hdphoto1.wdp"/><Relationship Id="rId10" Type="http://schemas.openxmlformats.org/officeDocument/2006/relationships/image" Target="../media/image11.png"/><Relationship Id="rId4" Type="http://schemas.openxmlformats.org/officeDocument/2006/relationships/image" Target="../media/image8.png"/><Relationship Id="rId9" Type="http://schemas.microsoft.com/office/2007/relationships/hdphoto" Target="../media/hdphoto3.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26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80FB31E-FA11-4FDD-BC02-A83DD0542C81}"/>
              </a:ext>
            </a:extLst>
          </p:cNvPr>
          <p:cNvSpPr txBox="1"/>
          <p:nvPr/>
        </p:nvSpPr>
        <p:spPr>
          <a:xfrm>
            <a:off x="226806" y="281296"/>
            <a:ext cx="7355004" cy="94138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4705"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.NET Schedule</a:t>
            </a:r>
          </a:p>
        </p:txBody>
      </p:sp>
      <p:cxnSp>
        <p:nvCxnSpPr>
          <p:cNvPr id="20" name="Straight Arrow Connector 19">
            <a:extLst>
              <a:ext uri="{FF2B5EF4-FFF2-40B4-BE49-F238E27FC236}">
                <a16:creationId xmlns:a16="http://schemas.microsoft.com/office/drawing/2014/main" id="{91601B72-465B-44F0-8D16-C069E4D1114C}"/>
              </a:ext>
            </a:extLst>
          </p:cNvPr>
          <p:cNvCxnSpPr>
            <a:cxnSpLocks/>
          </p:cNvCxnSpPr>
          <p:nvPr/>
        </p:nvCxnSpPr>
        <p:spPr>
          <a:xfrm flipV="1">
            <a:off x="330083" y="1630200"/>
            <a:ext cx="11417759" cy="6402"/>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Oval 22">
            <a:extLst>
              <a:ext uri="{FF2B5EF4-FFF2-40B4-BE49-F238E27FC236}">
                <a16:creationId xmlns:a16="http://schemas.microsoft.com/office/drawing/2014/main" id="{2DD62171-F79B-47AE-9822-7252CDC88172}"/>
              </a:ext>
            </a:extLst>
          </p:cNvPr>
          <p:cNvSpPr/>
          <p:nvPr/>
        </p:nvSpPr>
        <p:spPr>
          <a:xfrm>
            <a:off x="2288777" y="1411145"/>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25" name="Oval 24">
            <a:extLst>
              <a:ext uri="{FF2B5EF4-FFF2-40B4-BE49-F238E27FC236}">
                <a16:creationId xmlns:a16="http://schemas.microsoft.com/office/drawing/2014/main" id="{6382F7EC-7B52-40C6-8015-77A5FD3675C5}"/>
              </a:ext>
            </a:extLst>
          </p:cNvPr>
          <p:cNvSpPr/>
          <p:nvPr/>
        </p:nvSpPr>
        <p:spPr>
          <a:xfrm>
            <a:off x="7479041" y="1384876"/>
            <a:ext cx="423097" cy="438108"/>
          </a:xfrm>
          <a:prstGeom prst="ellipse">
            <a:avLst/>
          </a:prstGeom>
          <a:solidFill>
            <a:schemeClr val="accent3"/>
          </a:solidFill>
        </p:spPr>
        <p:style>
          <a:lnRef idx="3">
            <a:schemeClr val="lt1"/>
          </a:lnRef>
          <a:fillRef idx="1">
            <a:schemeClr val="accent2"/>
          </a:fillRef>
          <a:effectRef idx="1">
            <a:schemeClr val="accent2"/>
          </a:effectRef>
          <a:fontRef idx="minor">
            <a:schemeClr val="lt1"/>
          </a:fontRef>
        </p:style>
      </p:sp>
      <p:sp>
        <p:nvSpPr>
          <p:cNvPr id="30" name="TextBox 29">
            <a:extLst>
              <a:ext uri="{FF2B5EF4-FFF2-40B4-BE49-F238E27FC236}">
                <a16:creationId xmlns:a16="http://schemas.microsoft.com/office/drawing/2014/main" id="{27A58F6C-F699-49B2-8B2B-7F6D91FA7DDC}"/>
              </a:ext>
            </a:extLst>
          </p:cNvPr>
          <p:cNvSpPr txBox="1"/>
          <p:nvPr/>
        </p:nvSpPr>
        <p:spPr>
          <a:xfrm>
            <a:off x="21109" y="3375279"/>
            <a:ext cx="1498256" cy="1108147"/>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lang="en-US" sz="1600" b="1" dirty="0">
                <a:solidFill>
                  <a:srgbClr val="1A1A1A"/>
                </a:solidFill>
                <a:latin typeface="Segoe UI" panose="020B0502040204020203" pitchFamily="34" charset="0"/>
                <a:cs typeface="Segoe UI" panose="020B0502040204020203" pitchFamily="34" charset="0"/>
              </a:rPr>
              <a:t>July 2019</a:t>
            </a:r>
          </a:p>
          <a:p>
            <a:pPr marL="0" marR="0" lvl="0" indent="0" algn="ctr" defTabSz="895601" rtl="0" eaLnBrk="1" fontAlgn="auto" latinLnBrk="0" hangingPunct="1">
              <a:lnSpc>
                <a:spcPct val="90000"/>
              </a:lnSpc>
              <a:spcBef>
                <a:spcPts val="0"/>
              </a:spcBef>
              <a:spcAft>
                <a:spcPts val="588"/>
              </a:spcAft>
              <a:buClrTx/>
              <a:buSzTx/>
              <a:buFontTx/>
              <a:buNone/>
              <a:tabLst/>
              <a:defRPr/>
            </a:pPr>
            <a:r>
              <a:rPr lang="en-US" sz="1600" dirty="0">
                <a:solidFill>
                  <a:srgbClr val="1A1A1A"/>
                </a:solidFill>
                <a:latin typeface="Segoe UI" panose="020B0502040204020203" pitchFamily="34" charset="0"/>
                <a:cs typeface="Segoe UI" panose="020B0502040204020203" pitchFamily="34" charset="0"/>
              </a:rPr>
              <a:t>.NET Core 3.0</a:t>
            </a:r>
          </a:p>
          <a:p>
            <a:pPr marL="0" marR="0" lvl="0" indent="0" algn="ctr" defTabSz="895601" rtl="0" eaLnBrk="1" fontAlgn="auto" latinLnBrk="0" hangingPunct="1">
              <a:lnSpc>
                <a:spcPct val="90000"/>
              </a:lnSpc>
              <a:spcBef>
                <a:spcPts val="0"/>
              </a:spcBef>
              <a:spcAft>
                <a:spcPts val="588"/>
              </a:spcAft>
              <a:buClrTx/>
              <a:buSzTx/>
              <a:buFontTx/>
              <a:buNone/>
              <a:tabLst/>
              <a:defRPr/>
            </a:pPr>
            <a:r>
              <a:rPr lang="en-US" sz="1600" dirty="0">
                <a:solidFill>
                  <a:srgbClr val="1A1A1A"/>
                </a:solidFill>
                <a:latin typeface="Segoe UI" panose="020B0502040204020203" pitchFamily="34" charset="0"/>
                <a:cs typeface="Segoe UI" panose="020B0502040204020203" pitchFamily="34" charset="0"/>
              </a:rPr>
              <a:t>RC</a:t>
            </a:r>
          </a:p>
        </p:txBody>
      </p:sp>
      <p:cxnSp>
        <p:nvCxnSpPr>
          <p:cNvPr id="32" name="Straight Connector 31">
            <a:extLst>
              <a:ext uri="{FF2B5EF4-FFF2-40B4-BE49-F238E27FC236}">
                <a16:creationId xmlns:a16="http://schemas.microsoft.com/office/drawing/2014/main" id="{407786BC-F7D2-4FB4-807A-5CDC998104B9}"/>
              </a:ext>
            </a:extLst>
          </p:cNvPr>
          <p:cNvCxnSpPr>
            <a:cxnSpLocks/>
          </p:cNvCxnSpPr>
          <p:nvPr/>
        </p:nvCxnSpPr>
        <p:spPr>
          <a:xfrm flipH="1">
            <a:off x="772023" y="1899458"/>
            <a:ext cx="1" cy="144218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AD75E28E-2EBB-BD4C-84C2-C7406A73F4C3}"/>
              </a:ext>
            </a:extLst>
          </p:cNvPr>
          <p:cNvSpPr/>
          <p:nvPr/>
        </p:nvSpPr>
        <p:spPr>
          <a:xfrm>
            <a:off x="558689" y="1417548"/>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31" name="Oval 30">
            <a:extLst>
              <a:ext uri="{FF2B5EF4-FFF2-40B4-BE49-F238E27FC236}">
                <a16:creationId xmlns:a16="http://schemas.microsoft.com/office/drawing/2014/main" id="{A9A18C06-39BD-494D-8496-BE42A2FE4FDA}"/>
              </a:ext>
            </a:extLst>
          </p:cNvPr>
          <p:cNvSpPr/>
          <p:nvPr/>
        </p:nvSpPr>
        <p:spPr>
          <a:xfrm>
            <a:off x="4018865" y="1417548"/>
            <a:ext cx="423097" cy="438108"/>
          </a:xfrm>
          <a:prstGeom prst="ellipse">
            <a:avLst/>
          </a:prstGeom>
          <a:solidFill>
            <a:schemeClr val="accent3"/>
          </a:solidFill>
        </p:spPr>
        <p:style>
          <a:lnRef idx="3">
            <a:schemeClr val="lt1"/>
          </a:lnRef>
          <a:fillRef idx="1">
            <a:schemeClr val="accent2"/>
          </a:fillRef>
          <a:effectRef idx="1">
            <a:schemeClr val="accent2"/>
          </a:effectRef>
          <a:fontRef idx="minor">
            <a:schemeClr val="lt1"/>
          </a:fontRef>
        </p:style>
      </p:sp>
      <p:sp>
        <p:nvSpPr>
          <p:cNvPr id="43" name="Oval 42">
            <a:extLst>
              <a:ext uri="{FF2B5EF4-FFF2-40B4-BE49-F238E27FC236}">
                <a16:creationId xmlns:a16="http://schemas.microsoft.com/office/drawing/2014/main" id="{15FF09A7-8645-F54D-A665-CBF0F9CB1A33}"/>
              </a:ext>
            </a:extLst>
          </p:cNvPr>
          <p:cNvSpPr/>
          <p:nvPr/>
        </p:nvSpPr>
        <p:spPr>
          <a:xfrm>
            <a:off x="5748953" y="1411145"/>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45" name="Oval 44">
            <a:extLst>
              <a:ext uri="{FF2B5EF4-FFF2-40B4-BE49-F238E27FC236}">
                <a16:creationId xmlns:a16="http://schemas.microsoft.com/office/drawing/2014/main" id="{114179BD-D277-8347-98FD-74DE76D64537}"/>
              </a:ext>
            </a:extLst>
          </p:cNvPr>
          <p:cNvSpPr/>
          <p:nvPr/>
        </p:nvSpPr>
        <p:spPr>
          <a:xfrm>
            <a:off x="9209129" y="1384876"/>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46" name="Oval 45">
            <a:extLst>
              <a:ext uri="{FF2B5EF4-FFF2-40B4-BE49-F238E27FC236}">
                <a16:creationId xmlns:a16="http://schemas.microsoft.com/office/drawing/2014/main" id="{A7739497-A5AB-7840-80E5-BCCCECA70071}"/>
              </a:ext>
            </a:extLst>
          </p:cNvPr>
          <p:cNvSpPr/>
          <p:nvPr/>
        </p:nvSpPr>
        <p:spPr>
          <a:xfrm>
            <a:off x="10939217" y="1384876"/>
            <a:ext cx="423097" cy="438108"/>
          </a:xfrm>
          <a:prstGeom prst="ellipse">
            <a:avLst/>
          </a:prstGeom>
          <a:solidFill>
            <a:schemeClr val="accent3"/>
          </a:solidFill>
        </p:spPr>
        <p:style>
          <a:lnRef idx="3">
            <a:schemeClr val="lt1"/>
          </a:lnRef>
          <a:fillRef idx="1">
            <a:schemeClr val="accent2"/>
          </a:fillRef>
          <a:effectRef idx="1">
            <a:schemeClr val="accent2"/>
          </a:effectRef>
          <a:fontRef idx="minor">
            <a:schemeClr val="lt1"/>
          </a:fontRef>
        </p:style>
      </p:sp>
      <p:sp>
        <p:nvSpPr>
          <p:cNvPr id="48" name="TextBox 47">
            <a:extLst>
              <a:ext uri="{FF2B5EF4-FFF2-40B4-BE49-F238E27FC236}">
                <a16:creationId xmlns:a16="http://schemas.microsoft.com/office/drawing/2014/main" id="{44F17063-B290-F348-B6A9-B8F769FF98F0}"/>
              </a:ext>
            </a:extLst>
          </p:cNvPr>
          <p:cNvSpPr txBox="1"/>
          <p:nvPr/>
        </p:nvSpPr>
        <p:spPr>
          <a:xfrm>
            <a:off x="1724723" y="3357747"/>
            <a:ext cx="1498256" cy="1108147"/>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lang="en-US" sz="1600" b="1" dirty="0">
                <a:solidFill>
                  <a:srgbClr val="1A1A1A"/>
                </a:solidFill>
                <a:latin typeface="Segoe UI" panose="020B0502040204020203" pitchFamily="34" charset="0"/>
                <a:cs typeface="Segoe UI" panose="020B0502040204020203" pitchFamily="34" charset="0"/>
              </a:rPr>
              <a:t>Sept 2019</a:t>
            </a:r>
          </a:p>
          <a:p>
            <a:pPr marL="0" marR="0" lvl="0" indent="0" algn="ctr" defTabSz="895601" rtl="0" eaLnBrk="1" fontAlgn="auto" latinLnBrk="0" hangingPunct="1">
              <a:lnSpc>
                <a:spcPct val="90000"/>
              </a:lnSpc>
              <a:spcBef>
                <a:spcPts val="0"/>
              </a:spcBef>
              <a:spcAft>
                <a:spcPts val="588"/>
              </a:spcAft>
              <a:buClrTx/>
              <a:buSzTx/>
              <a:buFontTx/>
              <a:buNone/>
              <a:tabLst/>
              <a:defRPr/>
            </a:pPr>
            <a:r>
              <a:rPr lang="en-US" sz="1600" dirty="0">
                <a:solidFill>
                  <a:srgbClr val="1A1A1A"/>
                </a:solidFill>
                <a:latin typeface="Segoe UI" panose="020B0502040204020203" pitchFamily="34" charset="0"/>
                <a:cs typeface="Segoe UI" panose="020B0502040204020203" pitchFamily="34" charset="0"/>
              </a:rPr>
              <a:t>.NET Core 3.0</a:t>
            </a:r>
          </a:p>
          <a:p>
            <a:pPr marL="0" marR="0" lvl="0" indent="0" algn="ctr" defTabSz="895601" rtl="0" eaLnBrk="1" fontAlgn="auto" latinLnBrk="0" hangingPunct="1">
              <a:lnSpc>
                <a:spcPct val="90000"/>
              </a:lnSpc>
              <a:spcBef>
                <a:spcPts val="0"/>
              </a:spcBef>
              <a:spcAft>
                <a:spcPts val="588"/>
              </a:spcAft>
              <a:buClrTx/>
              <a:buSzTx/>
              <a:buFontTx/>
              <a:buNone/>
              <a:tabLst/>
              <a:defRPr/>
            </a:pPr>
            <a:r>
              <a:rPr lang="en-US" sz="1600" dirty="0">
                <a:solidFill>
                  <a:srgbClr val="1A1A1A"/>
                </a:solidFill>
                <a:latin typeface="Segoe UI" panose="020B0502040204020203" pitchFamily="34" charset="0"/>
                <a:cs typeface="Segoe UI" panose="020B0502040204020203" pitchFamily="34" charset="0"/>
              </a:rPr>
              <a:t>GA</a:t>
            </a:r>
          </a:p>
        </p:txBody>
      </p:sp>
      <p:cxnSp>
        <p:nvCxnSpPr>
          <p:cNvPr id="50" name="Straight Connector 49">
            <a:extLst>
              <a:ext uri="{FF2B5EF4-FFF2-40B4-BE49-F238E27FC236}">
                <a16:creationId xmlns:a16="http://schemas.microsoft.com/office/drawing/2014/main" id="{C19F4F78-5379-BE42-BBDC-A979C849FA5C}"/>
              </a:ext>
            </a:extLst>
          </p:cNvPr>
          <p:cNvCxnSpPr>
            <a:cxnSpLocks/>
          </p:cNvCxnSpPr>
          <p:nvPr/>
        </p:nvCxnSpPr>
        <p:spPr>
          <a:xfrm flipH="1">
            <a:off x="2475637" y="1881926"/>
            <a:ext cx="1" cy="144218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9AB5469-328C-A24A-BF09-64B137B7A94B}"/>
              </a:ext>
            </a:extLst>
          </p:cNvPr>
          <p:cNvSpPr txBox="1"/>
          <p:nvPr/>
        </p:nvSpPr>
        <p:spPr>
          <a:xfrm>
            <a:off x="3510787" y="3376704"/>
            <a:ext cx="1498256" cy="1108147"/>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lang="en-US" sz="1600" b="1" dirty="0">
                <a:solidFill>
                  <a:srgbClr val="1A1A1A"/>
                </a:solidFill>
                <a:latin typeface="Segoe UI" panose="020B0502040204020203" pitchFamily="34" charset="0"/>
                <a:cs typeface="Segoe UI" panose="020B0502040204020203" pitchFamily="34" charset="0"/>
              </a:rPr>
              <a:t>Nov 2019</a:t>
            </a:r>
          </a:p>
          <a:p>
            <a:pPr marL="0" marR="0" lvl="0" indent="0" algn="ctr" defTabSz="895601" rtl="0" eaLnBrk="1" fontAlgn="auto" latinLnBrk="0" hangingPunct="1">
              <a:lnSpc>
                <a:spcPct val="90000"/>
              </a:lnSpc>
              <a:spcBef>
                <a:spcPts val="0"/>
              </a:spcBef>
              <a:spcAft>
                <a:spcPts val="588"/>
              </a:spcAft>
              <a:buClrTx/>
              <a:buSzTx/>
              <a:buFontTx/>
              <a:buNone/>
              <a:tabLst/>
              <a:defRPr/>
            </a:pPr>
            <a:r>
              <a:rPr lang="en-US" sz="1600" dirty="0">
                <a:solidFill>
                  <a:srgbClr val="1A1A1A"/>
                </a:solidFill>
                <a:latin typeface="Segoe UI" panose="020B0502040204020203" pitchFamily="34" charset="0"/>
                <a:cs typeface="Segoe UI" panose="020B0502040204020203" pitchFamily="34" charset="0"/>
              </a:rPr>
              <a:t>.NET Core 3.1</a:t>
            </a:r>
          </a:p>
          <a:p>
            <a:pPr marL="0" marR="0" lvl="0" indent="0" algn="ctr" defTabSz="895601" rtl="0" eaLnBrk="1" fontAlgn="auto" latinLnBrk="0" hangingPunct="1">
              <a:lnSpc>
                <a:spcPct val="90000"/>
              </a:lnSpc>
              <a:spcBef>
                <a:spcPts val="0"/>
              </a:spcBef>
              <a:spcAft>
                <a:spcPts val="588"/>
              </a:spcAft>
              <a:buClrTx/>
              <a:buSzTx/>
              <a:buFontTx/>
              <a:buNone/>
              <a:tabLst/>
              <a:defRPr/>
            </a:pPr>
            <a:r>
              <a:rPr lang="en-US" sz="1600" dirty="0">
                <a:solidFill>
                  <a:srgbClr val="1A1A1A"/>
                </a:solidFill>
                <a:latin typeface="Segoe UI" panose="020B0502040204020203" pitchFamily="34" charset="0"/>
                <a:cs typeface="Segoe UI" panose="020B0502040204020203" pitchFamily="34" charset="0"/>
              </a:rPr>
              <a:t>LTS</a:t>
            </a:r>
          </a:p>
        </p:txBody>
      </p:sp>
      <p:cxnSp>
        <p:nvCxnSpPr>
          <p:cNvPr id="53" name="Straight Connector 52">
            <a:extLst>
              <a:ext uri="{FF2B5EF4-FFF2-40B4-BE49-F238E27FC236}">
                <a16:creationId xmlns:a16="http://schemas.microsoft.com/office/drawing/2014/main" id="{B70BFF3E-6042-0443-B336-BC84465F2CCE}"/>
              </a:ext>
            </a:extLst>
          </p:cNvPr>
          <p:cNvCxnSpPr>
            <a:cxnSpLocks/>
          </p:cNvCxnSpPr>
          <p:nvPr/>
        </p:nvCxnSpPr>
        <p:spPr>
          <a:xfrm>
            <a:off x="4261700" y="1900883"/>
            <a:ext cx="0" cy="144218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2F545F90-0D46-B843-B3FC-64FCD67B77AF}"/>
              </a:ext>
            </a:extLst>
          </p:cNvPr>
          <p:cNvSpPr txBox="1"/>
          <p:nvPr/>
        </p:nvSpPr>
        <p:spPr>
          <a:xfrm>
            <a:off x="5214400" y="3375279"/>
            <a:ext cx="1498256" cy="1108147"/>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lang="en-US" sz="1600" b="1" dirty="0">
                <a:solidFill>
                  <a:srgbClr val="1A1A1A"/>
                </a:solidFill>
                <a:latin typeface="Segoe UI" panose="020B0502040204020203" pitchFamily="34" charset="0"/>
                <a:cs typeface="Segoe UI" panose="020B0502040204020203" pitchFamily="34" charset="0"/>
              </a:rPr>
              <a:t>Nov 2020</a:t>
            </a:r>
          </a:p>
          <a:p>
            <a:pPr marL="0" marR="0" lvl="0" indent="0" algn="ctr" defTabSz="895601" rtl="0" eaLnBrk="1" fontAlgn="auto" latinLnBrk="0" hangingPunct="1">
              <a:lnSpc>
                <a:spcPct val="90000"/>
              </a:lnSpc>
              <a:spcBef>
                <a:spcPts val="0"/>
              </a:spcBef>
              <a:spcAft>
                <a:spcPts val="588"/>
              </a:spcAft>
              <a:buClrTx/>
              <a:buSzTx/>
              <a:buFontTx/>
              <a:buNone/>
              <a:tabLst/>
              <a:defRPr/>
            </a:pPr>
            <a:r>
              <a:rPr lang="en-US" sz="1600" dirty="0">
                <a:solidFill>
                  <a:srgbClr val="1A1A1A"/>
                </a:solidFill>
                <a:latin typeface="Segoe UI" panose="020B0502040204020203" pitchFamily="34" charset="0"/>
                <a:cs typeface="Segoe UI" panose="020B0502040204020203" pitchFamily="34" charset="0"/>
              </a:rPr>
              <a:t>.NET 5.0</a:t>
            </a:r>
          </a:p>
          <a:p>
            <a:pPr marL="0" marR="0" lvl="0" indent="0" algn="ctr" defTabSz="895601" rtl="0" eaLnBrk="1" fontAlgn="auto" latinLnBrk="0" hangingPunct="1">
              <a:lnSpc>
                <a:spcPct val="90000"/>
              </a:lnSpc>
              <a:spcBef>
                <a:spcPts val="0"/>
              </a:spcBef>
              <a:spcAft>
                <a:spcPts val="588"/>
              </a:spcAft>
              <a:buClrTx/>
              <a:buSzTx/>
              <a:buFontTx/>
              <a:buNone/>
              <a:tabLst/>
              <a:defRPr/>
            </a:pPr>
            <a:r>
              <a:rPr lang="en-US" sz="1600" dirty="0">
                <a:solidFill>
                  <a:srgbClr val="1A1A1A"/>
                </a:solidFill>
                <a:latin typeface="Segoe UI" panose="020B0502040204020203" pitchFamily="34" charset="0"/>
                <a:cs typeface="Segoe UI" panose="020B0502040204020203" pitchFamily="34" charset="0"/>
              </a:rPr>
              <a:t>GA</a:t>
            </a:r>
          </a:p>
        </p:txBody>
      </p:sp>
      <p:cxnSp>
        <p:nvCxnSpPr>
          <p:cNvPr id="57" name="Straight Connector 56">
            <a:extLst>
              <a:ext uri="{FF2B5EF4-FFF2-40B4-BE49-F238E27FC236}">
                <a16:creationId xmlns:a16="http://schemas.microsoft.com/office/drawing/2014/main" id="{416CB27B-F852-A346-8A75-49A3CED047F0}"/>
              </a:ext>
            </a:extLst>
          </p:cNvPr>
          <p:cNvCxnSpPr>
            <a:cxnSpLocks/>
          </p:cNvCxnSpPr>
          <p:nvPr/>
        </p:nvCxnSpPr>
        <p:spPr>
          <a:xfrm flipH="1">
            <a:off x="5965308" y="1899458"/>
            <a:ext cx="5" cy="14436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AA82B2C-F3E1-3A4C-BAC5-2048D11CCD66}"/>
              </a:ext>
            </a:extLst>
          </p:cNvPr>
          <p:cNvSpPr txBox="1"/>
          <p:nvPr/>
        </p:nvSpPr>
        <p:spPr>
          <a:xfrm>
            <a:off x="6918012" y="3375279"/>
            <a:ext cx="1498256" cy="1108147"/>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lang="en-US" sz="1600" b="1" dirty="0">
                <a:solidFill>
                  <a:srgbClr val="1A1A1A"/>
                </a:solidFill>
                <a:latin typeface="Segoe UI" panose="020B0502040204020203" pitchFamily="34" charset="0"/>
                <a:cs typeface="Segoe UI" panose="020B0502040204020203" pitchFamily="34" charset="0"/>
              </a:rPr>
              <a:t>Nov 2021</a:t>
            </a:r>
          </a:p>
          <a:p>
            <a:pPr marL="0" marR="0" lvl="0" indent="0" algn="ctr" defTabSz="895601" rtl="0" eaLnBrk="1" fontAlgn="auto" latinLnBrk="0" hangingPunct="1">
              <a:lnSpc>
                <a:spcPct val="90000"/>
              </a:lnSpc>
              <a:spcBef>
                <a:spcPts val="0"/>
              </a:spcBef>
              <a:spcAft>
                <a:spcPts val="588"/>
              </a:spcAft>
              <a:buClrTx/>
              <a:buSzTx/>
              <a:buFontTx/>
              <a:buNone/>
              <a:tabLst/>
              <a:defRPr/>
            </a:pPr>
            <a:r>
              <a:rPr lang="en-US" sz="1600" dirty="0">
                <a:solidFill>
                  <a:srgbClr val="1A1A1A"/>
                </a:solidFill>
                <a:latin typeface="Segoe UI" panose="020B0502040204020203" pitchFamily="34" charset="0"/>
                <a:cs typeface="Segoe UI" panose="020B0502040204020203" pitchFamily="34" charset="0"/>
              </a:rPr>
              <a:t>.NET 6.0</a:t>
            </a:r>
          </a:p>
          <a:p>
            <a:pPr marL="0" marR="0" lvl="0" indent="0" algn="ctr" defTabSz="895601" rtl="0" eaLnBrk="1" fontAlgn="auto" latinLnBrk="0" hangingPunct="1">
              <a:lnSpc>
                <a:spcPct val="90000"/>
              </a:lnSpc>
              <a:spcBef>
                <a:spcPts val="0"/>
              </a:spcBef>
              <a:spcAft>
                <a:spcPts val="588"/>
              </a:spcAft>
              <a:buClrTx/>
              <a:buSzTx/>
              <a:buFontTx/>
              <a:buNone/>
              <a:tabLst/>
              <a:defRPr/>
            </a:pPr>
            <a:r>
              <a:rPr lang="en-US" sz="1600" dirty="0">
                <a:solidFill>
                  <a:srgbClr val="1A1A1A"/>
                </a:solidFill>
                <a:latin typeface="Segoe UI" panose="020B0502040204020203" pitchFamily="34" charset="0"/>
                <a:cs typeface="Segoe UI" panose="020B0502040204020203" pitchFamily="34" charset="0"/>
              </a:rPr>
              <a:t>LTS</a:t>
            </a:r>
          </a:p>
        </p:txBody>
      </p:sp>
      <p:cxnSp>
        <p:nvCxnSpPr>
          <p:cNvPr id="60" name="Straight Connector 59">
            <a:extLst>
              <a:ext uri="{FF2B5EF4-FFF2-40B4-BE49-F238E27FC236}">
                <a16:creationId xmlns:a16="http://schemas.microsoft.com/office/drawing/2014/main" id="{169EE5A2-9901-6744-AA34-C4A3332BB058}"/>
              </a:ext>
            </a:extLst>
          </p:cNvPr>
          <p:cNvCxnSpPr>
            <a:cxnSpLocks/>
          </p:cNvCxnSpPr>
          <p:nvPr/>
        </p:nvCxnSpPr>
        <p:spPr>
          <a:xfrm>
            <a:off x="7668925" y="1899458"/>
            <a:ext cx="0" cy="14436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E472CD66-AE18-DD41-9A92-451275EA9A5D}"/>
              </a:ext>
            </a:extLst>
          </p:cNvPr>
          <p:cNvSpPr txBox="1"/>
          <p:nvPr/>
        </p:nvSpPr>
        <p:spPr>
          <a:xfrm>
            <a:off x="8671418" y="3338476"/>
            <a:ext cx="1498256" cy="1108147"/>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lang="en-US" sz="1600" b="1" dirty="0">
                <a:solidFill>
                  <a:srgbClr val="1A1A1A"/>
                </a:solidFill>
                <a:latin typeface="Segoe UI" panose="020B0502040204020203" pitchFamily="34" charset="0"/>
                <a:cs typeface="Segoe UI" panose="020B0502040204020203" pitchFamily="34" charset="0"/>
              </a:rPr>
              <a:t>Nov 2022</a:t>
            </a:r>
          </a:p>
          <a:p>
            <a:pPr marL="0" marR="0" lvl="0" indent="0" algn="ctr" defTabSz="895601" rtl="0" eaLnBrk="1" fontAlgn="auto" latinLnBrk="0" hangingPunct="1">
              <a:lnSpc>
                <a:spcPct val="90000"/>
              </a:lnSpc>
              <a:spcBef>
                <a:spcPts val="0"/>
              </a:spcBef>
              <a:spcAft>
                <a:spcPts val="588"/>
              </a:spcAft>
              <a:buClrTx/>
              <a:buSzTx/>
              <a:buFontTx/>
              <a:buNone/>
              <a:tabLst/>
              <a:defRPr/>
            </a:pPr>
            <a:r>
              <a:rPr lang="en-US" sz="1600" dirty="0">
                <a:solidFill>
                  <a:srgbClr val="1A1A1A"/>
                </a:solidFill>
                <a:latin typeface="Segoe UI" panose="020B0502040204020203" pitchFamily="34" charset="0"/>
                <a:cs typeface="Segoe UI" panose="020B0502040204020203" pitchFamily="34" charset="0"/>
              </a:rPr>
              <a:t>.NET 7.0</a:t>
            </a:r>
          </a:p>
          <a:p>
            <a:pPr marL="0" marR="0" lvl="0" indent="0" algn="ctr" defTabSz="895601" rtl="0" eaLnBrk="1" fontAlgn="auto" latinLnBrk="0" hangingPunct="1">
              <a:lnSpc>
                <a:spcPct val="90000"/>
              </a:lnSpc>
              <a:spcBef>
                <a:spcPts val="0"/>
              </a:spcBef>
              <a:spcAft>
                <a:spcPts val="588"/>
              </a:spcAft>
              <a:buClrTx/>
              <a:buSzTx/>
              <a:buFontTx/>
              <a:buNone/>
              <a:tabLst/>
              <a:defRPr/>
            </a:pPr>
            <a:r>
              <a:rPr lang="en-US" sz="1600" dirty="0">
                <a:solidFill>
                  <a:srgbClr val="1A1A1A"/>
                </a:solidFill>
                <a:latin typeface="Segoe UI" panose="020B0502040204020203" pitchFamily="34" charset="0"/>
                <a:cs typeface="Segoe UI" panose="020B0502040204020203" pitchFamily="34" charset="0"/>
              </a:rPr>
              <a:t>GA</a:t>
            </a:r>
          </a:p>
        </p:txBody>
      </p:sp>
      <p:cxnSp>
        <p:nvCxnSpPr>
          <p:cNvPr id="62" name="Straight Connector 61">
            <a:extLst>
              <a:ext uri="{FF2B5EF4-FFF2-40B4-BE49-F238E27FC236}">
                <a16:creationId xmlns:a16="http://schemas.microsoft.com/office/drawing/2014/main" id="{08710295-B5F7-C14A-A34D-9AD7F0A87444}"/>
              </a:ext>
            </a:extLst>
          </p:cNvPr>
          <p:cNvCxnSpPr>
            <a:cxnSpLocks/>
          </p:cNvCxnSpPr>
          <p:nvPr/>
        </p:nvCxnSpPr>
        <p:spPr>
          <a:xfrm flipH="1">
            <a:off x="9422327" y="1862655"/>
            <a:ext cx="5" cy="1480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0822E191-F2A1-6F45-A936-1A0DE32C7D65}"/>
              </a:ext>
            </a:extLst>
          </p:cNvPr>
          <p:cNvSpPr txBox="1"/>
          <p:nvPr/>
        </p:nvSpPr>
        <p:spPr>
          <a:xfrm>
            <a:off x="10389575" y="3341418"/>
            <a:ext cx="1498256" cy="1108147"/>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lang="en-US" sz="1600" b="1" dirty="0">
                <a:solidFill>
                  <a:srgbClr val="1A1A1A"/>
                </a:solidFill>
                <a:latin typeface="Segoe UI" panose="020B0502040204020203" pitchFamily="34" charset="0"/>
                <a:cs typeface="Segoe UI" panose="020B0502040204020203" pitchFamily="34" charset="0"/>
              </a:rPr>
              <a:t>Nov 2023</a:t>
            </a:r>
          </a:p>
          <a:p>
            <a:pPr marL="0" marR="0" lvl="0" indent="0" algn="ctr" defTabSz="895601" rtl="0" eaLnBrk="1" fontAlgn="auto" latinLnBrk="0" hangingPunct="1">
              <a:lnSpc>
                <a:spcPct val="90000"/>
              </a:lnSpc>
              <a:spcBef>
                <a:spcPts val="0"/>
              </a:spcBef>
              <a:spcAft>
                <a:spcPts val="588"/>
              </a:spcAft>
              <a:buClrTx/>
              <a:buSzTx/>
              <a:buFontTx/>
              <a:buNone/>
              <a:tabLst/>
              <a:defRPr/>
            </a:pPr>
            <a:r>
              <a:rPr lang="en-US" sz="1600" dirty="0">
                <a:solidFill>
                  <a:srgbClr val="1A1A1A"/>
                </a:solidFill>
                <a:latin typeface="Segoe UI" panose="020B0502040204020203" pitchFamily="34" charset="0"/>
                <a:cs typeface="Segoe UI" panose="020B0502040204020203" pitchFamily="34" charset="0"/>
              </a:rPr>
              <a:t>.NET 8.0</a:t>
            </a:r>
          </a:p>
          <a:p>
            <a:pPr marL="0" marR="0" lvl="0" indent="0" algn="ctr" defTabSz="895601" rtl="0" eaLnBrk="1" fontAlgn="auto" latinLnBrk="0" hangingPunct="1">
              <a:lnSpc>
                <a:spcPct val="90000"/>
              </a:lnSpc>
              <a:spcBef>
                <a:spcPts val="0"/>
              </a:spcBef>
              <a:spcAft>
                <a:spcPts val="588"/>
              </a:spcAft>
              <a:buClrTx/>
              <a:buSzTx/>
              <a:buFontTx/>
              <a:buNone/>
              <a:tabLst/>
              <a:defRPr/>
            </a:pPr>
            <a:r>
              <a:rPr lang="en-US" sz="1600" dirty="0">
                <a:solidFill>
                  <a:srgbClr val="1A1A1A"/>
                </a:solidFill>
                <a:latin typeface="Segoe UI" panose="020B0502040204020203" pitchFamily="34" charset="0"/>
                <a:cs typeface="Segoe UI" panose="020B0502040204020203" pitchFamily="34" charset="0"/>
              </a:rPr>
              <a:t>LTS</a:t>
            </a:r>
          </a:p>
        </p:txBody>
      </p:sp>
      <p:cxnSp>
        <p:nvCxnSpPr>
          <p:cNvPr id="64" name="Straight Connector 63">
            <a:extLst>
              <a:ext uri="{FF2B5EF4-FFF2-40B4-BE49-F238E27FC236}">
                <a16:creationId xmlns:a16="http://schemas.microsoft.com/office/drawing/2014/main" id="{4AD911EA-7E40-874A-A137-7059EA383E40}"/>
              </a:ext>
            </a:extLst>
          </p:cNvPr>
          <p:cNvCxnSpPr>
            <a:cxnSpLocks/>
          </p:cNvCxnSpPr>
          <p:nvPr/>
        </p:nvCxnSpPr>
        <p:spPr>
          <a:xfrm flipH="1">
            <a:off x="11140484" y="1865597"/>
            <a:ext cx="6" cy="147746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37BFB53-7100-7342-BA1A-98096AA24D4B}"/>
              </a:ext>
            </a:extLst>
          </p:cNvPr>
          <p:cNvSpPr txBox="1"/>
          <p:nvPr/>
        </p:nvSpPr>
        <p:spPr>
          <a:xfrm>
            <a:off x="330083" y="4882237"/>
            <a:ext cx="11417758" cy="144655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rPr>
              <a:t>.NET 5.0 release in November 2020</a:t>
            </a:r>
          </a:p>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rPr>
              <a:t>Major releases every year, LTS for even numbered releases</a:t>
            </a:r>
          </a:p>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rPr>
              <a:t>Predictable schedules, minor releases if needed</a:t>
            </a:r>
          </a:p>
        </p:txBody>
      </p:sp>
    </p:spTree>
    <p:extLst>
      <p:ext uri="{BB962C8B-B14F-4D97-AF65-F5344CB8AC3E}">
        <p14:creationId xmlns:p14="http://schemas.microsoft.com/office/powerpoint/2010/main" val="369320712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76CD5F-03D7-C846-8E65-056E1DF870F4}"/>
              </a:ext>
            </a:extLst>
          </p:cNvPr>
          <p:cNvSpPr txBox="1"/>
          <p:nvPr/>
        </p:nvSpPr>
        <p:spPr>
          <a:xfrm>
            <a:off x="226806" y="281296"/>
            <a:ext cx="7355004" cy="94138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lang="en-US" sz="4705" dirty="0">
                <a:gradFill>
                  <a:gsLst>
                    <a:gs pos="2917">
                      <a:srgbClr val="505050"/>
                    </a:gs>
                    <a:gs pos="30000">
                      <a:srgbClr val="505050"/>
                    </a:gs>
                  </a:gsLst>
                  <a:lin ang="5400000" scaled="0"/>
                </a:gradFill>
                <a:latin typeface="Segoe UI Light"/>
              </a:rPr>
              <a:t>Resources</a:t>
            </a:r>
            <a:endParaRPr kumimoji="0" lang="en-US" sz="4705"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endParaRPr>
          </a:p>
        </p:txBody>
      </p:sp>
      <p:sp>
        <p:nvSpPr>
          <p:cNvPr id="3" name="TextBox 2">
            <a:extLst>
              <a:ext uri="{FF2B5EF4-FFF2-40B4-BE49-F238E27FC236}">
                <a16:creationId xmlns:a16="http://schemas.microsoft.com/office/drawing/2014/main" id="{37055E82-1A33-5B45-96C5-810A5E6D9538}"/>
              </a:ext>
            </a:extLst>
          </p:cNvPr>
          <p:cNvSpPr txBox="1"/>
          <p:nvPr/>
        </p:nvSpPr>
        <p:spPr>
          <a:xfrm>
            <a:off x="226806" y="1222682"/>
            <a:ext cx="11417758" cy="456740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.NET Core Guide </a:t>
            </a:r>
            <a:r>
              <a:rPr lang="en-US" sz="2400" dirty="0">
                <a:hlinkClick r:id="rId3"/>
              </a:rPr>
              <a:t>https://docs.microsoft.com/en-us/dotnet/core/</a:t>
            </a:r>
            <a:endParaRPr lang="en-US" sz="2400" dirty="0"/>
          </a:p>
          <a:p>
            <a:pPr marL="342900" indent="-342900">
              <a:lnSpc>
                <a:spcPct val="90000"/>
              </a:lnSpc>
              <a:spcAft>
                <a:spcPts val="600"/>
              </a:spcAft>
              <a:buFont typeface="Arial" panose="020B0604020202020204" pitchFamily="34" charset="0"/>
              <a:buChar char="•"/>
            </a:pPr>
            <a:endParaRPr lang="en-US" sz="2400" dirty="0"/>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Introduction to ASP.NET Core </a:t>
            </a:r>
            <a:r>
              <a:rPr lang="en-US" sz="2400" dirty="0">
                <a:hlinkClick r:id="rId4"/>
              </a:rPr>
              <a:t>https://docs.microsoft.com/en-us/aspnet/core/?view=aspnetcore-2.2</a:t>
            </a:r>
            <a:endParaRPr lang="en-US" sz="2400" dirty="0"/>
          </a:p>
          <a:p>
            <a:pPr marL="342900" indent="-342900">
              <a:lnSpc>
                <a:spcPct val="90000"/>
              </a:lnSpc>
              <a:spcAft>
                <a:spcPts val="600"/>
              </a:spcAft>
              <a:buFont typeface="Arial" panose="020B0604020202020204" pitchFamily="34" charset="0"/>
              <a:buChar char="•"/>
            </a:pPr>
            <a:endParaRPr lang="en-US" sz="2400" dirty="0"/>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Exploring .NET Core </a:t>
            </a:r>
            <a:r>
              <a:rPr lang="en-US" sz="2400" dirty="0">
                <a:hlinkClick r:id="rId4"/>
              </a:rPr>
              <a:t>https://docs.microsoft.com/en-us/aspnet/core/?view=aspnetcore-2.2</a:t>
            </a:r>
            <a:endParaRPr lang="en-US" sz="2400" dirty="0"/>
          </a:p>
          <a:p>
            <a:pPr marL="342900" indent="-342900">
              <a:lnSpc>
                <a:spcPct val="90000"/>
              </a:lnSpc>
              <a:spcAft>
                <a:spcPts val="600"/>
              </a:spcAft>
              <a:buFont typeface="Arial" panose="020B0604020202020204" pitchFamily="34" charset="0"/>
              <a:buChar char="•"/>
            </a:pPr>
            <a:endParaRPr lang="en-US" sz="2400" dirty="0"/>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(Blog) .NET Escapades </a:t>
            </a:r>
            <a:r>
              <a:rPr lang="en-US" sz="2400" dirty="0">
                <a:hlinkClick r:id="rId5"/>
              </a:rPr>
              <a:t>https://andrewlock.net/</a:t>
            </a:r>
            <a:endParaRPr lang="en-US" sz="2400" dirty="0"/>
          </a:p>
          <a:p>
            <a:pPr marL="342900" indent="-342900">
              <a:lnSpc>
                <a:spcPct val="90000"/>
              </a:lnSpc>
              <a:spcAft>
                <a:spcPts val="600"/>
              </a:spcAft>
              <a:buFont typeface="Arial" panose="020B0604020202020204" pitchFamily="34" charset="0"/>
              <a:buChar char="•"/>
            </a:pPr>
            <a:endParaRPr lang="en-US" sz="2400" dirty="0"/>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(Blog) </a:t>
            </a:r>
            <a:r>
              <a:rPr lang="en-US" sz="2400" dirty="0">
                <a:hlinkClick r:id="rId6"/>
              </a:rPr>
              <a:t>https://www.hanselman.com/blog/</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52533282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31217" y="3324508"/>
            <a:ext cx="11276838" cy="1280160"/>
          </a:xfrm>
          <a:prstGeom prst="rect">
            <a:avLst/>
          </a:prstGeom>
        </p:spPr>
      </p:pic>
      <p:pic>
        <p:nvPicPr>
          <p:cNvPr id="4" name="Picture 3"/>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29708" y="3328416"/>
            <a:ext cx="11276838" cy="1280160"/>
          </a:xfrm>
          <a:prstGeom prst="rect">
            <a:avLst/>
          </a:prstGeom>
        </p:spPr>
      </p:pic>
      <p:pic>
        <p:nvPicPr>
          <p:cNvPr id="5" name="Picture 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6" name="Picture 5"/>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7" name="Picture 6"/>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8" name="Picture 7"/>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531066" y="3328416"/>
            <a:ext cx="11276838" cy="1280160"/>
          </a:xfrm>
          <a:prstGeom prst="rect">
            <a:avLst/>
          </a:prstGeom>
        </p:spPr>
      </p:pic>
      <p:pic>
        <p:nvPicPr>
          <p:cNvPr id="9" name="Picture 8"/>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532575" y="3326907"/>
            <a:ext cx="11276838" cy="1280160"/>
          </a:xfrm>
          <a:prstGeom prst="rect">
            <a:avLst/>
          </a:prstGeom>
        </p:spPr>
      </p:pic>
      <p:grpSp>
        <p:nvGrpSpPr>
          <p:cNvPr id="31" name="Group 30"/>
          <p:cNvGrpSpPr/>
          <p:nvPr/>
        </p:nvGrpSpPr>
        <p:grpSpPr>
          <a:xfrm>
            <a:off x="275840" y="1899137"/>
            <a:ext cx="1664677" cy="1664677"/>
            <a:chOff x="337625" y="1899137"/>
            <a:chExt cx="1664677" cy="1664677"/>
          </a:xfrm>
          <a:solidFill>
            <a:srgbClr val="002060"/>
          </a:solidFill>
        </p:grpSpPr>
        <p:sp>
          <p:nvSpPr>
            <p:cNvPr id="24" name="Rectangle 23"/>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7" name="TextBox 16"/>
            <p:cNvSpPr txBox="1"/>
            <p:nvPr/>
          </p:nvSpPr>
          <p:spPr>
            <a:xfrm>
              <a:off x="344033"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32" name="Group 31"/>
          <p:cNvGrpSpPr/>
          <p:nvPr/>
        </p:nvGrpSpPr>
        <p:grpSpPr>
          <a:xfrm>
            <a:off x="1937523" y="1899137"/>
            <a:ext cx="1666889" cy="1664677"/>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33" name="Group 32"/>
          <p:cNvGrpSpPr/>
          <p:nvPr/>
        </p:nvGrpSpPr>
        <p:grpSpPr>
          <a:xfrm>
            <a:off x="3592799" y="1899137"/>
            <a:ext cx="1675508" cy="1664677"/>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34" name="Group 33"/>
          <p:cNvGrpSpPr/>
          <p:nvPr/>
        </p:nvGrpSpPr>
        <p:grpSpPr>
          <a:xfrm>
            <a:off x="5267525" y="1899137"/>
            <a:ext cx="1664677" cy="1664677"/>
            <a:chOff x="5329310" y="1899137"/>
            <a:chExt cx="1664677" cy="1664677"/>
          </a:xfrm>
          <a:solidFill>
            <a:srgbClr val="9B4F96"/>
          </a:solidFill>
        </p:grpSpPr>
        <p:sp>
          <p:nvSpPr>
            <p:cNvPr id="27" name="Rectangle 26"/>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0" name="TextBox 19"/>
            <p:cNvSpPr txBox="1"/>
            <p:nvPr/>
          </p:nvSpPr>
          <p:spPr>
            <a:xfrm>
              <a:off x="5355169"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35" name="Group 34"/>
          <p:cNvGrpSpPr/>
          <p:nvPr/>
        </p:nvGrpSpPr>
        <p:grpSpPr>
          <a:xfrm>
            <a:off x="6931420" y="1899137"/>
            <a:ext cx="1664677" cy="1664677"/>
            <a:chOff x="6993205" y="1899137"/>
            <a:chExt cx="1664677" cy="1664677"/>
          </a:xfrm>
          <a:solidFill>
            <a:srgbClr val="BAD80A"/>
          </a:solidFill>
        </p:grpSpPr>
        <p:sp>
          <p:nvSpPr>
            <p:cNvPr id="28" name="Rectangle 27"/>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21" name="TextBox 20"/>
            <p:cNvSpPr txBox="1"/>
            <p:nvPr/>
          </p:nvSpPr>
          <p:spPr>
            <a:xfrm>
              <a:off x="7010445"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36" name="Group 35"/>
          <p:cNvGrpSpPr/>
          <p:nvPr/>
        </p:nvGrpSpPr>
        <p:grpSpPr>
          <a:xfrm>
            <a:off x="8558627" y="1899137"/>
            <a:ext cx="1701365" cy="1664677"/>
            <a:chOff x="8620412" y="1899137"/>
            <a:chExt cx="1701365" cy="1664677"/>
          </a:xfrm>
        </p:grpSpPr>
        <p:sp>
          <p:nvSpPr>
            <p:cNvPr id="29" name="Rectangle 28"/>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7" name="Group 36"/>
          <p:cNvGrpSpPr/>
          <p:nvPr/>
        </p:nvGrpSpPr>
        <p:grpSpPr>
          <a:xfrm>
            <a:off x="10259212" y="1899137"/>
            <a:ext cx="1664677" cy="1664677"/>
            <a:chOff x="10320997" y="1899137"/>
            <a:chExt cx="1664677" cy="1664677"/>
          </a:xfrm>
          <a:solidFill>
            <a:srgbClr val="FF0000"/>
          </a:solidFill>
        </p:grpSpPr>
        <p:sp>
          <p:nvSpPr>
            <p:cNvPr id="30" name="Rectangle 29"/>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23" name="TextBox 22"/>
            <p:cNvSpPr txBox="1"/>
            <p:nvPr/>
          </p:nvSpPr>
          <p:spPr>
            <a:xfrm>
              <a:off x="10356525" y="3143061"/>
              <a:ext cx="1585000"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42" name="TextBox 41"/>
          <p:cNvSpPr txBox="1"/>
          <p:nvPr/>
        </p:nvSpPr>
        <p:spPr>
          <a:xfrm>
            <a:off x="5277658" y="4261754"/>
            <a:ext cx="1664208" cy="1664208"/>
          </a:xfrm>
          <a:prstGeom prst="rect">
            <a:avLst/>
          </a:prstGeom>
          <a:solidFill>
            <a:srgbClr val="7030A0"/>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33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9" name="Title 1">
            <a:extLst>
              <a:ext uri="{FF2B5EF4-FFF2-40B4-BE49-F238E27FC236}">
                <a16:creationId xmlns:a16="http://schemas.microsoft.com/office/drawing/2014/main" id="{19AFE05D-9736-471E-B5D2-207940914560}"/>
              </a:ext>
            </a:extLst>
          </p:cNvPr>
          <p:cNvSpPr txBox="1">
            <a:spLocks/>
          </p:cNvSpPr>
          <p:nvPr/>
        </p:nvSpPr>
        <p:spPr>
          <a:xfrm>
            <a:off x="0" y="133676"/>
            <a:ext cx="12192000"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rgbClr val="505050"/>
                </a:solidFill>
                <a:effectLst/>
                <a:uLnTx/>
                <a:uFillTx/>
                <a:latin typeface="Segoe UI Light"/>
                <a:ea typeface="+mn-ea"/>
                <a:cs typeface="Segoe UI" pitchFamily="34" charset="0"/>
              </a:rPr>
              <a:t>Your platform for building </a:t>
            </a:r>
            <a:r>
              <a:rPr kumimoji="0" lang="en-US" sz="5333" b="0" i="0" u="none" strike="noStrike" kern="1200" cap="none" spc="-100" normalizeH="0" baseline="0" noProof="0">
                <a:ln w="3175">
                  <a:noFill/>
                </a:ln>
                <a:solidFill>
                  <a:srgbClr val="505050"/>
                </a:solidFill>
                <a:effectLst/>
                <a:uLnTx/>
                <a:uFillTx/>
                <a:latin typeface="Segoe UI Semibold" panose="020B0702040204020203" pitchFamily="34" charset="0"/>
                <a:ea typeface="+mn-ea"/>
                <a:cs typeface="Segoe UI" pitchFamily="34" charset="0"/>
              </a:rPr>
              <a:t>anything</a:t>
            </a:r>
          </a:p>
        </p:txBody>
      </p:sp>
      <p:sp>
        <p:nvSpPr>
          <p:cNvPr id="3" name="Rectangle 2">
            <a:extLst>
              <a:ext uri="{FF2B5EF4-FFF2-40B4-BE49-F238E27FC236}">
                <a16:creationId xmlns:a16="http://schemas.microsoft.com/office/drawing/2014/main" id="{18CDB90B-846E-40F1-B3F3-8C03788D1851}"/>
              </a:ext>
            </a:extLst>
          </p:cNvPr>
          <p:cNvSpPr/>
          <p:nvPr/>
        </p:nvSpPr>
        <p:spPr>
          <a:xfrm>
            <a:off x="4528511" y="5925962"/>
            <a:ext cx="3279231" cy="769441"/>
          </a:xfrm>
          <a:prstGeom prst="rect">
            <a:avLst/>
          </a:prstGeom>
        </p:spPr>
        <p:txBody>
          <a:bodyPr wrap="square">
            <a:spAutoFit/>
          </a:bodyPr>
          <a:lstStyle/>
          <a:p>
            <a:r>
              <a:rPr lang="en-US" sz="4400" dirty="0">
                <a:hlinkClick r:id="rId17"/>
              </a:rPr>
              <a:t>www.dot.net</a:t>
            </a:r>
            <a:endParaRPr lang="en-US" sz="4400" dirty="0"/>
          </a:p>
        </p:txBody>
      </p:sp>
    </p:spTree>
    <p:extLst>
      <p:ext uri="{BB962C8B-B14F-4D97-AF65-F5344CB8AC3E}">
        <p14:creationId xmlns:p14="http://schemas.microsoft.com/office/powerpoint/2010/main" val="1911084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250"/>
                                        <p:tgtEl>
                                          <p:spTgt spid="3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50"/>
                                        <p:tgtEl>
                                          <p:spTgt spid="3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250"/>
                                        <p:tgtEl>
                                          <p:spTgt spid="33"/>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250"/>
                                        <p:tgtEl>
                                          <p:spTgt spid="36"/>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par>
                          <p:cTn id="60" fill="hold">
                            <p:stCondLst>
                              <p:cond delay="5750"/>
                            </p:stCondLst>
                            <p:childTnLst>
                              <p:par>
                                <p:cTn id="61" presetID="10" presetClass="entr" presetSubtype="0" fill="hold" grpId="0" nodeType="afterEffect">
                                  <p:stCondLst>
                                    <p:cond delay="0"/>
                                  </p:stCondLst>
                                  <p:childTnLst>
                                    <p:set>
                                      <p:cBhvr>
                                        <p:cTn id="62" dur="1" fill="hold">
                                          <p:stCondLst>
                                            <p:cond delay="0"/>
                                          </p:stCondLst>
                                        </p:cTn>
                                        <p:tgtEl>
                                          <p:spTgt spid="3"/>
                                        </p:tgtEl>
                                        <p:attrNameLst>
                                          <p:attrName>style.visibility</p:attrName>
                                        </p:attrNameLst>
                                      </p:cBhvr>
                                      <p:to>
                                        <p:strVal val="visible"/>
                                      </p:to>
                                    </p:set>
                                    <p:animEffect transition="in" filter="fade">
                                      <p:cBhvr>
                                        <p:cTn id="6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0FB31E-FA11-4FDD-BC02-A83DD0542C81}"/>
              </a:ext>
            </a:extLst>
          </p:cNvPr>
          <p:cNvSpPr txBox="1"/>
          <p:nvPr/>
        </p:nvSpPr>
        <p:spPr>
          <a:xfrm>
            <a:off x="217752" y="281296"/>
            <a:ext cx="8718018" cy="941311"/>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lang="es-CO" sz="4705" dirty="0">
                <a:gradFill>
                  <a:gsLst>
                    <a:gs pos="2917">
                      <a:srgbClr val="505050"/>
                    </a:gs>
                    <a:gs pos="30000">
                      <a:srgbClr val="505050"/>
                    </a:gs>
                  </a:gsLst>
                  <a:lin ang="5400000" scaled="0"/>
                </a:gradFill>
                <a:latin typeface="Segoe UI Light"/>
              </a:rPr>
              <a:t>Barranquilla .NET – </a:t>
            </a:r>
            <a:r>
              <a:rPr lang="es-CO" sz="4705" dirty="0" err="1">
                <a:gradFill>
                  <a:gsLst>
                    <a:gs pos="2917">
                      <a:srgbClr val="505050"/>
                    </a:gs>
                    <a:gs pos="30000">
                      <a:srgbClr val="505050"/>
                    </a:gs>
                  </a:gsLst>
                  <a:lin ang="5400000" scaled="0"/>
                </a:gradFill>
                <a:latin typeface="Segoe UI Light"/>
              </a:rPr>
              <a:t>DotNetBaq</a:t>
            </a:r>
            <a:endParaRPr kumimoji="0" lang="en-US" sz="4705"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endParaRPr>
          </a:p>
        </p:txBody>
      </p:sp>
      <p:sp>
        <p:nvSpPr>
          <p:cNvPr id="3" name="TextBox 2">
            <a:extLst>
              <a:ext uri="{FF2B5EF4-FFF2-40B4-BE49-F238E27FC236}">
                <a16:creationId xmlns:a16="http://schemas.microsoft.com/office/drawing/2014/main" id="{37055E82-1A33-5B45-96C5-810A5E6D9538}"/>
              </a:ext>
            </a:extLst>
          </p:cNvPr>
          <p:cNvSpPr txBox="1"/>
          <p:nvPr/>
        </p:nvSpPr>
        <p:spPr>
          <a:xfrm>
            <a:off x="1557196" y="1400502"/>
            <a:ext cx="540491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hlinkClick r:id="rId2"/>
              </a:rPr>
              <a:t>https://www.meetup.com/dotnetbaq/</a:t>
            </a:r>
            <a:endParaRPr lang="en-US" sz="24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993" y="2452489"/>
            <a:ext cx="728997" cy="765613"/>
          </a:xfrm>
          <a:prstGeom prst="rect">
            <a:avLst/>
          </a:prstGeom>
        </p:spPr>
      </p:pic>
      <p:pic>
        <p:nvPicPr>
          <p:cNvPr id="9" name="Picture 8"/>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64393" y="1295334"/>
            <a:ext cx="838199" cy="838199"/>
          </a:xfrm>
          <a:prstGeom prst="rect">
            <a:avLst/>
          </a:prstGeom>
        </p:spPr>
      </p:pic>
      <p:sp>
        <p:nvSpPr>
          <p:cNvPr id="10" name="TextBox 9">
            <a:extLst>
              <a:ext uri="{FF2B5EF4-FFF2-40B4-BE49-F238E27FC236}">
                <a16:creationId xmlns:a16="http://schemas.microsoft.com/office/drawing/2014/main" id="{37055E82-1A33-5B45-96C5-810A5E6D9538}"/>
              </a:ext>
            </a:extLst>
          </p:cNvPr>
          <p:cNvSpPr txBox="1"/>
          <p:nvPr/>
        </p:nvSpPr>
        <p:spPr>
          <a:xfrm>
            <a:off x="1557195" y="2526463"/>
            <a:ext cx="540491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hlinkClick r:id="rId5"/>
              </a:rPr>
              <a:t>https://www.twitter.com/dotnetbaq/</a:t>
            </a:r>
            <a:endParaRPr lang="en-US" sz="2400" dirty="0"/>
          </a:p>
        </p:txBody>
      </p:sp>
      <p:sp>
        <p:nvSpPr>
          <p:cNvPr id="12" name="TextBox 11">
            <a:extLst>
              <a:ext uri="{FF2B5EF4-FFF2-40B4-BE49-F238E27FC236}">
                <a16:creationId xmlns:a16="http://schemas.microsoft.com/office/drawing/2014/main" id="{37055E82-1A33-5B45-96C5-810A5E6D9538}"/>
              </a:ext>
            </a:extLst>
          </p:cNvPr>
          <p:cNvSpPr txBox="1"/>
          <p:nvPr/>
        </p:nvSpPr>
        <p:spPr>
          <a:xfrm>
            <a:off x="1557195" y="3600104"/>
            <a:ext cx="668145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hlinkClick r:id="rId6"/>
              </a:rPr>
              <a:t>https://www.facebook.com/groups/dotnetbaq/</a:t>
            </a:r>
            <a:endParaRPr lang="en-US" sz="2400" dirty="0"/>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3939" y="4747709"/>
            <a:ext cx="639103" cy="639103"/>
          </a:xfrm>
          <a:prstGeom prst="rect">
            <a:avLst/>
          </a:prstGeom>
        </p:spPr>
      </p:pic>
      <p:sp>
        <p:nvSpPr>
          <p:cNvPr id="14" name="TextBox 13">
            <a:extLst>
              <a:ext uri="{FF2B5EF4-FFF2-40B4-BE49-F238E27FC236}">
                <a16:creationId xmlns:a16="http://schemas.microsoft.com/office/drawing/2014/main" id="{37055E82-1A33-5B45-96C5-810A5E6D9538}"/>
              </a:ext>
            </a:extLst>
          </p:cNvPr>
          <p:cNvSpPr txBox="1"/>
          <p:nvPr/>
        </p:nvSpPr>
        <p:spPr>
          <a:xfrm>
            <a:off x="1557195" y="4726065"/>
            <a:ext cx="431850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hlinkClick r:id="rId8"/>
              </a:rPr>
              <a:t>https://dotnetbaq.slack.com/</a:t>
            </a:r>
            <a:endParaRPr lang="en-US" sz="2400" dirty="0"/>
          </a:p>
        </p:txBody>
      </p:sp>
      <p:pic>
        <p:nvPicPr>
          <p:cNvPr id="4" name="Picture 3">
            <a:extLst>
              <a:ext uri="{FF2B5EF4-FFF2-40B4-BE49-F238E27FC236}">
                <a16:creationId xmlns:a16="http://schemas.microsoft.com/office/drawing/2014/main" id="{5696CC55-3278-F147-97A0-1790DE3739A2}"/>
              </a:ext>
            </a:extLst>
          </p:cNvPr>
          <p:cNvPicPr>
            <a:picLocks noChangeAspect="1"/>
          </p:cNvPicPr>
          <p:nvPr/>
        </p:nvPicPr>
        <p:blipFill>
          <a:blip r:embed="rId9"/>
          <a:stretch>
            <a:fillRect/>
          </a:stretch>
        </p:blipFill>
        <p:spPr>
          <a:xfrm>
            <a:off x="719838" y="3537058"/>
            <a:ext cx="782754" cy="782754"/>
          </a:xfrm>
          <a:prstGeom prst="rect">
            <a:avLst/>
          </a:prstGeom>
        </p:spPr>
      </p:pic>
    </p:spTree>
    <p:extLst>
      <p:ext uri="{BB962C8B-B14F-4D97-AF65-F5344CB8AC3E}">
        <p14:creationId xmlns:p14="http://schemas.microsoft.com/office/powerpoint/2010/main" val="48909487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0FB31E-FA11-4FDD-BC02-A83DD0542C81}"/>
              </a:ext>
            </a:extLst>
          </p:cNvPr>
          <p:cNvSpPr txBox="1"/>
          <p:nvPr/>
        </p:nvSpPr>
        <p:spPr>
          <a:xfrm>
            <a:off x="217752" y="281296"/>
            <a:ext cx="8718018" cy="941311"/>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lang="es-CO" sz="4705" dirty="0" err="1">
                <a:gradFill>
                  <a:gsLst>
                    <a:gs pos="2917">
                      <a:srgbClr val="505050"/>
                    </a:gs>
                    <a:gs pos="30000">
                      <a:srgbClr val="505050"/>
                    </a:gs>
                  </a:gsLst>
                  <a:lin ang="5400000" scaled="0"/>
                </a:gradFill>
                <a:latin typeface="Segoe UI Light"/>
              </a:rPr>
              <a:t>Next</a:t>
            </a:r>
            <a:r>
              <a:rPr lang="es-CO" sz="4705" dirty="0">
                <a:gradFill>
                  <a:gsLst>
                    <a:gs pos="2917">
                      <a:srgbClr val="505050"/>
                    </a:gs>
                    <a:gs pos="30000">
                      <a:srgbClr val="505050"/>
                    </a:gs>
                  </a:gsLst>
                  <a:lin ang="5400000" scaled="0"/>
                </a:gradFill>
                <a:latin typeface="Segoe UI Light"/>
              </a:rPr>
              <a:t> </a:t>
            </a:r>
            <a:r>
              <a:rPr lang="es-CO" sz="4705" dirty="0" err="1">
                <a:gradFill>
                  <a:gsLst>
                    <a:gs pos="2917">
                      <a:srgbClr val="505050"/>
                    </a:gs>
                    <a:gs pos="30000">
                      <a:srgbClr val="505050"/>
                    </a:gs>
                  </a:gsLst>
                  <a:lin ang="5400000" scaled="0"/>
                </a:gradFill>
                <a:latin typeface="Segoe UI Light"/>
              </a:rPr>
              <a:t>Meetups</a:t>
            </a:r>
            <a:endParaRPr kumimoji="0" lang="en-US" sz="4705"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endParaRPr>
          </a:p>
        </p:txBody>
      </p:sp>
      <p:sp>
        <p:nvSpPr>
          <p:cNvPr id="3" name="TextBox 2">
            <a:extLst>
              <a:ext uri="{FF2B5EF4-FFF2-40B4-BE49-F238E27FC236}">
                <a16:creationId xmlns:a16="http://schemas.microsoft.com/office/drawing/2014/main" id="{37055E82-1A33-5B45-96C5-810A5E6D9538}"/>
              </a:ext>
            </a:extLst>
          </p:cNvPr>
          <p:cNvSpPr txBox="1"/>
          <p:nvPr/>
        </p:nvSpPr>
        <p:spPr>
          <a:xfrm>
            <a:off x="217752" y="1343351"/>
            <a:ext cx="11421798" cy="226523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s-CO" sz="2400" dirty="0" err="1"/>
              <a:t>Introduction</a:t>
            </a:r>
            <a:r>
              <a:rPr lang="es-CO" sz="2400" dirty="0"/>
              <a:t> to ASP.NET Core</a:t>
            </a:r>
          </a:p>
          <a:p>
            <a:pPr marL="342900" indent="-342900">
              <a:lnSpc>
                <a:spcPct val="90000"/>
              </a:lnSpc>
              <a:spcAft>
                <a:spcPts val="600"/>
              </a:spcAft>
              <a:buFont typeface="Arial" panose="020B0604020202020204" pitchFamily="34" charset="0"/>
              <a:buChar char="•"/>
            </a:pPr>
            <a:endParaRPr lang="es-CO" sz="2400" dirty="0"/>
          </a:p>
          <a:p>
            <a:pPr marL="342900" indent="-342900">
              <a:lnSpc>
                <a:spcPct val="90000"/>
              </a:lnSpc>
              <a:spcAft>
                <a:spcPts val="600"/>
              </a:spcAft>
              <a:buFont typeface="Arial" panose="020B0604020202020204" pitchFamily="34" charset="0"/>
              <a:buChar char="•"/>
            </a:pPr>
            <a:r>
              <a:rPr lang="en-US" sz="2400" dirty="0"/>
              <a:t>Azure </a:t>
            </a:r>
            <a:r>
              <a:rPr lang="en-US" sz="2400" dirty="0" err="1"/>
              <a:t>Devops</a:t>
            </a:r>
            <a:r>
              <a:rPr lang="en-US" sz="2400" dirty="0"/>
              <a:t> </a:t>
            </a:r>
            <a:r>
              <a:rPr lang="es-CO" sz="2400" dirty="0"/>
              <a:t>– </a:t>
            </a:r>
            <a:r>
              <a:rPr lang="es-CO" sz="2400" dirty="0" err="1"/>
              <a:t>Automatic</a:t>
            </a:r>
            <a:r>
              <a:rPr lang="es-CO" sz="2400" dirty="0"/>
              <a:t> </a:t>
            </a:r>
            <a:r>
              <a:rPr lang="es-CO" sz="2400" dirty="0" err="1"/>
              <a:t>Deployments</a:t>
            </a:r>
            <a:endParaRPr lang="es-CO" sz="2400" dirty="0"/>
          </a:p>
          <a:p>
            <a:pPr marL="342900" indent="-342900">
              <a:lnSpc>
                <a:spcPct val="90000"/>
              </a:lnSpc>
              <a:spcAft>
                <a:spcPts val="600"/>
              </a:spcAft>
              <a:buFont typeface="Arial" panose="020B0604020202020204" pitchFamily="34" charset="0"/>
              <a:buChar char="•"/>
            </a:pPr>
            <a:endParaRPr lang="es-CO" sz="2400" dirty="0"/>
          </a:p>
          <a:p>
            <a:pPr marL="342900" indent="-342900">
              <a:lnSpc>
                <a:spcPct val="90000"/>
              </a:lnSpc>
              <a:spcAft>
                <a:spcPts val="600"/>
              </a:spcAft>
              <a:buFont typeface="Arial" panose="020B0604020202020204" pitchFamily="34" charset="0"/>
              <a:buChar char="•"/>
            </a:pPr>
            <a:r>
              <a:rPr lang="es-CO" sz="2400" dirty="0" err="1"/>
              <a:t>Azure</a:t>
            </a:r>
            <a:r>
              <a:rPr lang="es-CO" sz="2400" dirty="0"/>
              <a:t> – Microsoft Cloud </a:t>
            </a:r>
            <a:r>
              <a:rPr lang="es-CO" sz="2400" dirty="0" err="1"/>
              <a:t>Platform</a:t>
            </a:r>
            <a:endParaRPr lang="en-US" sz="2400" dirty="0"/>
          </a:p>
        </p:txBody>
      </p:sp>
    </p:spTree>
    <p:extLst>
      <p:ext uri="{BB962C8B-B14F-4D97-AF65-F5344CB8AC3E}">
        <p14:creationId xmlns:p14="http://schemas.microsoft.com/office/powerpoint/2010/main" val="307280742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p:txBody>
          <a:bodyPr/>
          <a:lstStyle/>
          <a:p>
            <a:r>
              <a:rPr lang="en-US" dirty="0"/>
              <a:t>.NET Core Introduction</a:t>
            </a:r>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a:xfrm>
            <a:off x="543146" y="3878574"/>
            <a:ext cx="10429654" cy="1792326"/>
          </a:xfrm>
        </p:spPr>
        <p:txBody>
          <a:bodyPr/>
          <a:lstStyle/>
          <a:p>
            <a:r>
              <a:rPr lang="en-US" dirty="0">
                <a:latin typeface="+mn-lt"/>
              </a:rPr>
              <a:t>Francisco Cartuscielo</a:t>
            </a:r>
          </a:p>
          <a:p>
            <a:r>
              <a:rPr lang="en-US" sz="2400" b="1" dirty="0">
                <a:latin typeface="+mn-lt"/>
              </a:rPr>
              <a:t>@</a:t>
            </a:r>
            <a:r>
              <a:rPr lang="en-US" sz="2400" b="1" dirty="0" err="1">
                <a:latin typeface="+mn-lt"/>
              </a:rPr>
              <a:t>fcartu</a:t>
            </a:r>
            <a:endParaRPr lang="en-US" sz="2400" b="1" dirty="0">
              <a:latin typeface="+mn-lt"/>
            </a:endParaRPr>
          </a:p>
        </p:txBody>
      </p:sp>
    </p:spTree>
    <p:extLst>
      <p:ext uri="{BB962C8B-B14F-4D97-AF65-F5344CB8AC3E}">
        <p14:creationId xmlns:p14="http://schemas.microsoft.com/office/powerpoint/2010/main" val="47750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80FB31E-FA11-4FDD-BC02-A83DD0542C81}"/>
              </a:ext>
            </a:extLst>
          </p:cNvPr>
          <p:cNvSpPr txBox="1"/>
          <p:nvPr/>
        </p:nvSpPr>
        <p:spPr>
          <a:xfrm>
            <a:off x="226806" y="281296"/>
            <a:ext cx="7355004" cy="94138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4705"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.NET Core </a:t>
            </a:r>
            <a:r>
              <a:rPr lang="en-US" sz="4705" dirty="0">
                <a:gradFill>
                  <a:gsLst>
                    <a:gs pos="2917">
                      <a:srgbClr val="505050"/>
                    </a:gs>
                    <a:gs pos="30000">
                      <a:srgbClr val="505050"/>
                    </a:gs>
                  </a:gsLst>
                  <a:lin ang="5400000" scaled="0"/>
                </a:gradFill>
                <a:latin typeface="Segoe UI Light"/>
              </a:rPr>
              <a:t>History</a:t>
            </a:r>
            <a:endParaRPr kumimoji="0" lang="en-US" sz="4705"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endParaRPr>
          </a:p>
        </p:txBody>
      </p:sp>
      <p:cxnSp>
        <p:nvCxnSpPr>
          <p:cNvPr id="20" name="Straight Arrow Connector 19">
            <a:extLst>
              <a:ext uri="{FF2B5EF4-FFF2-40B4-BE49-F238E27FC236}">
                <a16:creationId xmlns:a16="http://schemas.microsoft.com/office/drawing/2014/main" id="{91601B72-465B-44F0-8D16-C069E4D1114C}"/>
              </a:ext>
            </a:extLst>
          </p:cNvPr>
          <p:cNvCxnSpPr>
            <a:cxnSpLocks/>
          </p:cNvCxnSpPr>
          <p:nvPr/>
        </p:nvCxnSpPr>
        <p:spPr>
          <a:xfrm>
            <a:off x="489098" y="2169042"/>
            <a:ext cx="11079125" cy="0"/>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Oval 22">
            <a:extLst>
              <a:ext uri="{FF2B5EF4-FFF2-40B4-BE49-F238E27FC236}">
                <a16:creationId xmlns:a16="http://schemas.microsoft.com/office/drawing/2014/main" id="{2DD62171-F79B-47AE-9822-7252CDC88172}"/>
              </a:ext>
            </a:extLst>
          </p:cNvPr>
          <p:cNvSpPr/>
          <p:nvPr/>
        </p:nvSpPr>
        <p:spPr>
          <a:xfrm>
            <a:off x="2944793" y="1956391"/>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25" name="Oval 24">
            <a:extLst>
              <a:ext uri="{FF2B5EF4-FFF2-40B4-BE49-F238E27FC236}">
                <a16:creationId xmlns:a16="http://schemas.microsoft.com/office/drawing/2014/main" id="{6382F7EC-7B52-40C6-8015-77A5FD3675C5}"/>
              </a:ext>
            </a:extLst>
          </p:cNvPr>
          <p:cNvSpPr/>
          <p:nvPr/>
        </p:nvSpPr>
        <p:spPr>
          <a:xfrm>
            <a:off x="7776431" y="1956391"/>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grpSp>
        <p:nvGrpSpPr>
          <p:cNvPr id="4" name="Group 3">
            <a:extLst>
              <a:ext uri="{FF2B5EF4-FFF2-40B4-BE49-F238E27FC236}">
                <a16:creationId xmlns:a16="http://schemas.microsoft.com/office/drawing/2014/main" id="{B4FBE9EE-B643-4E63-AEA7-53851E6E6B26}"/>
              </a:ext>
            </a:extLst>
          </p:cNvPr>
          <p:cNvGrpSpPr/>
          <p:nvPr/>
        </p:nvGrpSpPr>
        <p:grpSpPr>
          <a:xfrm>
            <a:off x="9532995" y="1771697"/>
            <a:ext cx="868793" cy="794689"/>
            <a:chOff x="8570902" y="4107252"/>
            <a:chExt cx="868793" cy="794689"/>
          </a:xfrm>
        </p:grpSpPr>
        <p:sp>
          <p:nvSpPr>
            <p:cNvPr id="12" name="Oval 11">
              <a:extLst>
                <a:ext uri="{FF2B5EF4-FFF2-40B4-BE49-F238E27FC236}">
                  <a16:creationId xmlns:a16="http://schemas.microsoft.com/office/drawing/2014/main" id="{3D12C5B5-825E-4D77-B35A-76E9A4C8C08E}"/>
                </a:ext>
              </a:extLst>
            </p:cNvPr>
            <p:cNvSpPr/>
            <p:nvPr/>
          </p:nvSpPr>
          <p:spPr>
            <a:xfrm>
              <a:off x="8615365" y="4107252"/>
              <a:ext cx="779869" cy="794689"/>
            </a:xfrm>
            <a:prstGeom prst="ellipse">
              <a:avLst/>
            </a:prstGeom>
            <a:solidFill>
              <a:srgbClr val="7030A0"/>
            </a:solidFill>
          </p:spPr>
          <p:style>
            <a:lnRef idx="3">
              <a:schemeClr val="lt1"/>
            </a:lnRef>
            <a:fillRef idx="1">
              <a:schemeClr val="accent6"/>
            </a:fillRef>
            <a:effectRef idx="1">
              <a:schemeClr val="accent6"/>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Box 2">
              <a:extLst>
                <a:ext uri="{FF2B5EF4-FFF2-40B4-BE49-F238E27FC236}">
                  <a16:creationId xmlns:a16="http://schemas.microsoft.com/office/drawing/2014/main" id="{E89949B5-AB8E-491C-81B7-D922A1FCCAFE}"/>
                </a:ext>
              </a:extLst>
            </p:cNvPr>
            <p:cNvSpPr txBox="1"/>
            <p:nvPr/>
          </p:nvSpPr>
          <p:spPr>
            <a:xfrm>
              <a:off x="8570902" y="4257180"/>
              <a:ext cx="868793"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bg1"/>
                  </a:solidFill>
                </a:rPr>
                <a:t>.NET</a:t>
              </a:r>
            </a:p>
          </p:txBody>
        </p:sp>
      </p:grpSp>
      <p:sp>
        <p:nvSpPr>
          <p:cNvPr id="30" name="TextBox 29">
            <a:extLst>
              <a:ext uri="{FF2B5EF4-FFF2-40B4-BE49-F238E27FC236}">
                <a16:creationId xmlns:a16="http://schemas.microsoft.com/office/drawing/2014/main" id="{27A58F6C-F699-49B2-8B2B-7F6D91FA7DDC}"/>
              </a:ext>
            </a:extLst>
          </p:cNvPr>
          <p:cNvSpPr txBox="1"/>
          <p:nvPr/>
        </p:nvSpPr>
        <p:spPr>
          <a:xfrm>
            <a:off x="552569" y="4316982"/>
            <a:ext cx="2037681" cy="177294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lang="en-US" sz="1600" b="1" dirty="0">
                <a:solidFill>
                  <a:srgbClr val="1A1A1A"/>
                </a:solidFill>
                <a:latin typeface="Segoe UI" panose="020B0502040204020203" pitchFamily="34" charset="0"/>
                <a:cs typeface="Segoe UI" panose="020B0502040204020203" pitchFamily="34" charset="0"/>
              </a:rPr>
              <a:t>April </a:t>
            </a: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2014</a:t>
            </a:r>
          </a:p>
          <a:p>
            <a:pPr lvl="0" algn="ctr" defTabSz="895601">
              <a:lnSpc>
                <a:spcPct val="90000"/>
              </a:lnSpc>
              <a:spcAft>
                <a:spcPts val="588"/>
              </a:spcAft>
              <a:defRPr/>
            </a:pPr>
            <a:r>
              <a:rPr lang="en-US" sz="1600" dirty="0">
                <a:solidFill>
                  <a:srgbClr val="1A1A1A"/>
                </a:solidFill>
                <a:latin typeface="Segoe UI" panose="020B0502040204020203" pitchFamily="34" charset="0"/>
                <a:cs typeface="Segoe UI" panose="020B0502040204020203" pitchFamily="34" charset="0"/>
              </a:rPr>
              <a:t>NET Compiler Platform (“Roslyn”) open source</a:t>
            </a:r>
          </a:p>
          <a:p>
            <a:pPr lvl="0" algn="ctr" defTabSz="895601">
              <a:lnSpc>
                <a:spcPct val="90000"/>
              </a:lnSpc>
              <a:spcAft>
                <a:spcPts val="588"/>
              </a:spcAft>
              <a:defRPr/>
            </a:pPr>
            <a:r>
              <a:rPr lang="en-US" sz="1600" dirty="0">
                <a:solidFill>
                  <a:srgbClr val="1A1A1A"/>
                </a:solidFill>
                <a:latin typeface="Segoe UI" panose="020B0502040204020203" pitchFamily="34" charset="0"/>
                <a:cs typeface="Segoe UI" panose="020B0502040204020203" pitchFamily="34" charset="0"/>
              </a:rPr>
              <a:t>.NET Foundation founded</a:t>
            </a:r>
          </a:p>
        </p:txBody>
      </p:sp>
      <p:cxnSp>
        <p:nvCxnSpPr>
          <p:cNvPr id="32" name="Straight Connector 31">
            <a:extLst>
              <a:ext uri="{FF2B5EF4-FFF2-40B4-BE49-F238E27FC236}">
                <a16:creationId xmlns:a16="http://schemas.microsoft.com/office/drawing/2014/main" id="{407786BC-F7D2-4FB4-807A-5CDC998104B9}"/>
              </a:ext>
            </a:extLst>
          </p:cNvPr>
          <p:cNvCxnSpPr>
            <a:cxnSpLocks/>
            <a:endCxn id="30" idx="0"/>
          </p:cNvCxnSpPr>
          <p:nvPr/>
        </p:nvCxnSpPr>
        <p:spPr>
          <a:xfrm flipH="1">
            <a:off x="1571410" y="2388096"/>
            <a:ext cx="1" cy="19288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111A18C-F22E-40D7-8CA2-625F014BE249}"/>
              </a:ext>
            </a:extLst>
          </p:cNvPr>
          <p:cNvSpPr txBox="1"/>
          <p:nvPr/>
        </p:nvSpPr>
        <p:spPr>
          <a:xfrm>
            <a:off x="2226369" y="3128208"/>
            <a:ext cx="1863342" cy="1252802"/>
          </a:xfrm>
          <a:prstGeom prst="rect">
            <a:avLst/>
          </a:prstGeom>
          <a:noFill/>
        </p:spPr>
        <p:txBody>
          <a:bodyPr wrap="square" lIns="179161" tIns="143331" rIns="89606" bIns="143331" rtlCol="0" anchor="t">
            <a:spAutoFit/>
          </a:bodyPr>
          <a:lstStyle/>
          <a:p>
            <a:pPr lvl="0" algn="ctr" defTabSz="895601">
              <a:lnSpc>
                <a:spcPct val="90000"/>
              </a:lnSpc>
              <a:spcAft>
                <a:spcPts val="588"/>
              </a:spcAft>
              <a:defRPr/>
            </a:pPr>
            <a:r>
              <a:rPr lang="en-US" sz="1600" b="1" dirty="0">
                <a:solidFill>
                  <a:srgbClr val="1A1A1A"/>
                </a:solidFill>
                <a:latin typeface="Segoe UI" panose="020B0502040204020203" pitchFamily="34" charset="0"/>
                <a:cs typeface="Segoe UI" panose="020B0502040204020203" pitchFamily="34" charset="0"/>
              </a:rPr>
              <a:t>Nov. 2014</a:t>
            </a:r>
          </a:p>
          <a:p>
            <a:pPr lvl="0" algn="ctr" defTabSz="895601">
              <a:lnSpc>
                <a:spcPct val="90000"/>
              </a:lnSpc>
              <a:spcAft>
                <a:spcPts val="588"/>
              </a:spcAft>
              <a:defRPr/>
            </a:pPr>
            <a:r>
              <a:rPr lang="en-US" sz="1600" dirty="0">
                <a:solidFill>
                  <a:srgbClr val="1A1A1A"/>
                </a:solidFill>
                <a:latin typeface="Segoe UI" panose="020B0502040204020203" pitchFamily="34" charset="0"/>
                <a:cs typeface="Segoe UI" panose="020B0502040204020203" pitchFamily="34" charset="0"/>
              </a:rPr>
              <a:t>.NET Core (cross-platform) project begins</a:t>
            </a:r>
          </a:p>
        </p:txBody>
      </p:sp>
      <p:cxnSp>
        <p:nvCxnSpPr>
          <p:cNvPr id="35" name="Straight Connector 34">
            <a:extLst>
              <a:ext uri="{FF2B5EF4-FFF2-40B4-BE49-F238E27FC236}">
                <a16:creationId xmlns:a16="http://schemas.microsoft.com/office/drawing/2014/main" id="{118F4DE6-59B9-4E47-B863-820BBE9EF26A}"/>
              </a:ext>
            </a:extLst>
          </p:cNvPr>
          <p:cNvCxnSpPr>
            <a:cxnSpLocks/>
            <a:stCxn id="23" idx="4"/>
            <a:endCxn id="33" idx="0"/>
          </p:cNvCxnSpPr>
          <p:nvPr/>
        </p:nvCxnSpPr>
        <p:spPr>
          <a:xfrm>
            <a:off x="3156342" y="2394499"/>
            <a:ext cx="1698" cy="73370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0318BE7-9FBC-4299-86E5-3ECF68990869}"/>
              </a:ext>
            </a:extLst>
          </p:cNvPr>
          <p:cNvSpPr txBox="1"/>
          <p:nvPr/>
        </p:nvSpPr>
        <p:spPr>
          <a:xfrm>
            <a:off x="4144618" y="3093562"/>
            <a:ext cx="2035982" cy="1329746"/>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April 2016</a:t>
            </a:r>
          </a:p>
          <a:p>
            <a:pPr lvl="0" algn="ctr" defTabSz="895601">
              <a:lnSpc>
                <a:spcPct val="90000"/>
              </a:lnSpc>
              <a:spcAft>
                <a:spcPts val="588"/>
              </a:spcAft>
              <a:defRPr/>
            </a:pPr>
            <a:r>
              <a:rPr lang="en-US" sz="1600" dirty="0">
                <a:solidFill>
                  <a:srgbClr val="1A1A1A"/>
                </a:solidFill>
                <a:latin typeface="Segoe UI" panose="020B0502040204020203" pitchFamily="34" charset="0"/>
                <a:cs typeface="Segoe UI" panose="020B0502040204020203" pitchFamily="34" charset="0"/>
              </a:rPr>
              <a:t>.NET Core 1.0 Released</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B9FE36BB-B495-4A6E-BB39-E671D744B0C4}"/>
              </a:ext>
            </a:extLst>
          </p:cNvPr>
          <p:cNvCxnSpPr>
            <a:cxnSpLocks/>
            <a:endCxn id="39" idx="0"/>
          </p:cNvCxnSpPr>
          <p:nvPr/>
        </p:nvCxnSpPr>
        <p:spPr>
          <a:xfrm>
            <a:off x="5157470" y="2583422"/>
            <a:ext cx="5139" cy="51014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7B483AF-2DC5-4155-924B-704BB69BBC5A}"/>
              </a:ext>
            </a:extLst>
          </p:cNvPr>
          <p:cNvSpPr txBox="1"/>
          <p:nvPr/>
        </p:nvSpPr>
        <p:spPr>
          <a:xfrm>
            <a:off x="7211750" y="3546515"/>
            <a:ext cx="1552457" cy="1031203"/>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lang="en-US" sz="1600" b="1" dirty="0">
                <a:solidFill>
                  <a:srgbClr val="1A1A1A"/>
                </a:solidFill>
                <a:latin typeface="Segoe UI" panose="020B0502040204020203" pitchFamily="34" charset="0"/>
                <a:cs typeface="Segoe UI" panose="020B0502040204020203" pitchFamily="34" charset="0"/>
              </a:rPr>
              <a:t>2018</a:t>
            </a:r>
            <a:r>
              <a:rPr lang="en-US" sz="1600" dirty="0">
                <a:solidFill>
                  <a:srgbClr val="1A1A1A"/>
                </a:solidFill>
                <a:latin typeface="Segoe UI" panose="020B0502040204020203" pitchFamily="34" charset="0"/>
                <a:cs typeface="Segoe UI" panose="020B0502040204020203" pitchFamily="34" charset="0"/>
              </a:rPr>
              <a:t>.</a:t>
            </a:r>
          </a:p>
          <a:p>
            <a:pPr marL="0" marR="0" lvl="0" indent="0" algn="ctr" defTabSz="895601" rtl="0" eaLnBrk="1" fontAlgn="auto" latinLnBrk="0" hangingPunct="1">
              <a:lnSpc>
                <a:spcPct val="90000"/>
              </a:lnSpc>
              <a:spcBef>
                <a:spcPts val="0"/>
              </a:spcBef>
              <a:spcAft>
                <a:spcPts val="588"/>
              </a:spcAft>
              <a:buClrTx/>
              <a:buSzTx/>
              <a:buFontTx/>
              <a:buNone/>
              <a:tabLst/>
              <a:defRPr/>
            </a:pPr>
            <a:r>
              <a:rPr lang="en-US" sz="1600" dirty="0">
                <a:solidFill>
                  <a:srgbClr val="1A1A1A"/>
                </a:solidFill>
                <a:latin typeface="Segoe UI" panose="020B0502040204020203" pitchFamily="34" charset="0"/>
                <a:cs typeface="Segoe UI" panose="020B0502040204020203" pitchFamily="34" charset="0"/>
              </a:rPr>
              <a:t>NET Core 2.1 released</a:t>
            </a:r>
          </a:p>
        </p:txBody>
      </p:sp>
      <p:cxnSp>
        <p:nvCxnSpPr>
          <p:cNvPr id="54" name="Straight Connector 53">
            <a:extLst>
              <a:ext uri="{FF2B5EF4-FFF2-40B4-BE49-F238E27FC236}">
                <a16:creationId xmlns:a16="http://schemas.microsoft.com/office/drawing/2014/main" id="{8F7D8D3E-876C-4140-9A2B-70A6C0F03F59}"/>
              </a:ext>
            </a:extLst>
          </p:cNvPr>
          <p:cNvCxnSpPr>
            <a:cxnSpLocks/>
            <a:stCxn id="25" idx="4"/>
          </p:cNvCxnSpPr>
          <p:nvPr/>
        </p:nvCxnSpPr>
        <p:spPr>
          <a:xfrm>
            <a:off x="7987980" y="2394499"/>
            <a:ext cx="0" cy="121230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7F6B9F5-2EB2-4254-885E-F000C6382B83}"/>
              </a:ext>
            </a:extLst>
          </p:cNvPr>
          <p:cNvSpPr txBox="1"/>
          <p:nvPr/>
        </p:nvSpPr>
        <p:spPr>
          <a:xfrm>
            <a:off x="9200969" y="3093562"/>
            <a:ext cx="1552457" cy="1252802"/>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lang="en-US" sz="1600" b="1" noProof="0" dirty="0">
                <a:solidFill>
                  <a:srgbClr val="1A1A1A"/>
                </a:solidFill>
                <a:latin typeface="Segoe UI" panose="020B0502040204020203" pitchFamily="34" charset="0"/>
                <a:cs typeface="Segoe UI" panose="020B0502040204020203" pitchFamily="34" charset="0"/>
              </a:rPr>
              <a:t>Sept</a:t>
            </a: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 2019</a:t>
            </a:r>
          </a:p>
          <a:p>
            <a:pPr lvl="0" algn="ctr" defTabSz="895601">
              <a:lnSpc>
                <a:spcPct val="90000"/>
              </a:lnSpc>
              <a:spcAft>
                <a:spcPts val="588"/>
              </a:spcAft>
              <a:defRPr/>
            </a:pPr>
            <a:r>
              <a:rPr lang="en-US" sz="1600" dirty="0">
                <a:solidFill>
                  <a:srgbClr val="1A1A1A"/>
                </a:solidFill>
                <a:latin typeface="Segoe UI" panose="020B0502040204020203" pitchFamily="34" charset="0"/>
                <a:cs typeface="Segoe UI" panose="020B0502040204020203" pitchFamily="34" charset="0"/>
              </a:rPr>
              <a:t>.NET Core 3 Planned Release</a:t>
            </a:r>
          </a:p>
        </p:txBody>
      </p:sp>
      <p:cxnSp>
        <p:nvCxnSpPr>
          <p:cNvPr id="58" name="Straight Connector 57">
            <a:extLst>
              <a:ext uri="{FF2B5EF4-FFF2-40B4-BE49-F238E27FC236}">
                <a16:creationId xmlns:a16="http://schemas.microsoft.com/office/drawing/2014/main" id="{A7EAA99A-96F9-47D8-BFAF-2D9B8F70E21F}"/>
              </a:ext>
            </a:extLst>
          </p:cNvPr>
          <p:cNvCxnSpPr>
            <a:stCxn id="12" idx="4"/>
            <a:endCxn id="56" idx="0"/>
          </p:cNvCxnSpPr>
          <p:nvPr/>
        </p:nvCxnSpPr>
        <p:spPr>
          <a:xfrm>
            <a:off x="9967393" y="2566386"/>
            <a:ext cx="9805" cy="52717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7860FEC6-8DCB-5047-9901-B2469AFE84CD}"/>
              </a:ext>
            </a:extLst>
          </p:cNvPr>
          <p:cNvPicPr>
            <a:picLocks noChangeAspect="1"/>
          </p:cNvPicPr>
          <p:nvPr/>
        </p:nvPicPr>
        <p:blipFill>
          <a:blip r:embed="rId3"/>
          <a:stretch>
            <a:fillRect/>
          </a:stretch>
        </p:blipFill>
        <p:spPr>
          <a:xfrm>
            <a:off x="1154814" y="1771697"/>
            <a:ext cx="832395" cy="794689"/>
          </a:xfrm>
          <a:prstGeom prst="rect">
            <a:avLst/>
          </a:prstGeom>
        </p:spPr>
      </p:pic>
      <p:grpSp>
        <p:nvGrpSpPr>
          <p:cNvPr id="36" name="Group 35">
            <a:extLst>
              <a:ext uri="{FF2B5EF4-FFF2-40B4-BE49-F238E27FC236}">
                <a16:creationId xmlns:a16="http://schemas.microsoft.com/office/drawing/2014/main" id="{2302E79D-89CE-2143-A645-45F13484D886}"/>
              </a:ext>
            </a:extLst>
          </p:cNvPr>
          <p:cNvGrpSpPr/>
          <p:nvPr/>
        </p:nvGrpSpPr>
        <p:grpSpPr>
          <a:xfrm>
            <a:off x="4736656" y="1749856"/>
            <a:ext cx="868793" cy="794689"/>
            <a:chOff x="8570902" y="4107252"/>
            <a:chExt cx="868793" cy="794689"/>
          </a:xfrm>
        </p:grpSpPr>
        <p:sp>
          <p:nvSpPr>
            <p:cNvPr id="37" name="Oval 36">
              <a:extLst>
                <a:ext uri="{FF2B5EF4-FFF2-40B4-BE49-F238E27FC236}">
                  <a16:creationId xmlns:a16="http://schemas.microsoft.com/office/drawing/2014/main" id="{56E31BD4-7C30-1A48-B670-87E8224D4936}"/>
                </a:ext>
              </a:extLst>
            </p:cNvPr>
            <p:cNvSpPr/>
            <p:nvPr/>
          </p:nvSpPr>
          <p:spPr>
            <a:xfrm>
              <a:off x="8615365" y="4107252"/>
              <a:ext cx="779869" cy="794689"/>
            </a:xfrm>
            <a:prstGeom prst="ellipse">
              <a:avLst/>
            </a:prstGeom>
            <a:solidFill>
              <a:srgbClr val="7030A0"/>
            </a:solidFill>
          </p:spPr>
          <p:style>
            <a:lnRef idx="3">
              <a:schemeClr val="lt1"/>
            </a:lnRef>
            <a:fillRef idx="1">
              <a:schemeClr val="accent6"/>
            </a:fillRef>
            <a:effectRef idx="1">
              <a:schemeClr val="accent6"/>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TextBox 37">
              <a:extLst>
                <a:ext uri="{FF2B5EF4-FFF2-40B4-BE49-F238E27FC236}">
                  <a16:creationId xmlns:a16="http://schemas.microsoft.com/office/drawing/2014/main" id="{7270855E-8C54-F249-BB23-0EB40C772986}"/>
                </a:ext>
              </a:extLst>
            </p:cNvPr>
            <p:cNvSpPr txBox="1"/>
            <p:nvPr/>
          </p:nvSpPr>
          <p:spPr>
            <a:xfrm>
              <a:off x="8570902" y="4257180"/>
              <a:ext cx="868793"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bg1"/>
                  </a:solidFill>
                </a:rPr>
                <a:t>.NET</a:t>
              </a:r>
            </a:p>
          </p:txBody>
        </p:sp>
      </p:grpSp>
      <p:grpSp>
        <p:nvGrpSpPr>
          <p:cNvPr id="40" name="Group 39">
            <a:extLst>
              <a:ext uri="{FF2B5EF4-FFF2-40B4-BE49-F238E27FC236}">
                <a16:creationId xmlns:a16="http://schemas.microsoft.com/office/drawing/2014/main" id="{98B6A530-5CBE-C448-9D73-EBA7420CF998}"/>
              </a:ext>
            </a:extLst>
          </p:cNvPr>
          <p:cNvGrpSpPr/>
          <p:nvPr/>
        </p:nvGrpSpPr>
        <p:grpSpPr>
          <a:xfrm>
            <a:off x="6261256" y="1749856"/>
            <a:ext cx="868793" cy="794689"/>
            <a:chOff x="8570902" y="4107252"/>
            <a:chExt cx="868793" cy="794689"/>
          </a:xfrm>
        </p:grpSpPr>
        <p:sp>
          <p:nvSpPr>
            <p:cNvPr id="41" name="Oval 40">
              <a:extLst>
                <a:ext uri="{FF2B5EF4-FFF2-40B4-BE49-F238E27FC236}">
                  <a16:creationId xmlns:a16="http://schemas.microsoft.com/office/drawing/2014/main" id="{50C8E4CC-B2E6-D142-8825-EE4B9E9847AF}"/>
                </a:ext>
              </a:extLst>
            </p:cNvPr>
            <p:cNvSpPr/>
            <p:nvPr/>
          </p:nvSpPr>
          <p:spPr>
            <a:xfrm>
              <a:off x="8615365" y="4107252"/>
              <a:ext cx="779869" cy="794689"/>
            </a:xfrm>
            <a:prstGeom prst="ellipse">
              <a:avLst/>
            </a:prstGeom>
            <a:solidFill>
              <a:srgbClr val="7030A0"/>
            </a:solidFill>
          </p:spPr>
          <p:style>
            <a:lnRef idx="3">
              <a:schemeClr val="lt1"/>
            </a:lnRef>
            <a:fillRef idx="1">
              <a:schemeClr val="accent6"/>
            </a:fillRef>
            <a:effectRef idx="1">
              <a:schemeClr val="accent6"/>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4" name="TextBox 43">
              <a:extLst>
                <a:ext uri="{FF2B5EF4-FFF2-40B4-BE49-F238E27FC236}">
                  <a16:creationId xmlns:a16="http://schemas.microsoft.com/office/drawing/2014/main" id="{6D8164DD-62AD-5747-9EBF-2B55A1376F45}"/>
                </a:ext>
              </a:extLst>
            </p:cNvPr>
            <p:cNvSpPr txBox="1"/>
            <p:nvPr/>
          </p:nvSpPr>
          <p:spPr>
            <a:xfrm>
              <a:off x="8570902" y="4257180"/>
              <a:ext cx="868793"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bg1"/>
                  </a:solidFill>
                </a:rPr>
                <a:t>.NET</a:t>
              </a:r>
            </a:p>
          </p:txBody>
        </p:sp>
      </p:grpSp>
      <p:cxnSp>
        <p:nvCxnSpPr>
          <p:cNvPr id="47" name="Straight Connector 46">
            <a:extLst>
              <a:ext uri="{FF2B5EF4-FFF2-40B4-BE49-F238E27FC236}">
                <a16:creationId xmlns:a16="http://schemas.microsoft.com/office/drawing/2014/main" id="{B3BE0467-BEF6-5944-A403-E22EE737D541}"/>
              </a:ext>
            </a:extLst>
          </p:cNvPr>
          <p:cNvCxnSpPr>
            <a:cxnSpLocks/>
          </p:cNvCxnSpPr>
          <p:nvPr/>
        </p:nvCxnSpPr>
        <p:spPr>
          <a:xfrm flipH="1">
            <a:off x="6669268" y="2594477"/>
            <a:ext cx="13551" cy="183793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A6CC161A-CCD2-6043-A749-0B343942601A}"/>
              </a:ext>
            </a:extLst>
          </p:cNvPr>
          <p:cNvSpPr txBox="1"/>
          <p:nvPr/>
        </p:nvSpPr>
        <p:spPr>
          <a:xfrm>
            <a:off x="5616661" y="4466606"/>
            <a:ext cx="2035982" cy="1031203"/>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2017</a:t>
            </a:r>
          </a:p>
          <a:p>
            <a:pPr lvl="0" algn="ctr" defTabSz="895601">
              <a:lnSpc>
                <a:spcPct val="90000"/>
              </a:lnSpc>
              <a:spcAft>
                <a:spcPts val="588"/>
              </a:spcAft>
              <a:defRPr/>
            </a:pPr>
            <a:r>
              <a:rPr lang="en-US" sz="1600" dirty="0">
                <a:solidFill>
                  <a:srgbClr val="1A1A1A"/>
                </a:solidFill>
                <a:latin typeface="Segoe UI" panose="020B0502040204020203" pitchFamily="34" charset="0"/>
                <a:cs typeface="Segoe UI" panose="020B0502040204020203" pitchFamily="34" charset="0"/>
              </a:rPr>
              <a:t>.NET Core 2.0 Released</a:t>
            </a:r>
          </a:p>
        </p:txBody>
      </p:sp>
    </p:spTree>
    <p:extLst>
      <p:ext uri="{BB962C8B-B14F-4D97-AF65-F5344CB8AC3E}">
        <p14:creationId xmlns:p14="http://schemas.microsoft.com/office/powerpoint/2010/main" val="16236487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anim calcmode="lin" valueType="num">
                                      <p:cBhvr>
                                        <p:cTn id="13" dur="500" fill="hold"/>
                                        <p:tgtEl>
                                          <p:spTgt spid="33"/>
                                        </p:tgtEl>
                                        <p:attrNameLst>
                                          <p:attrName>ppt_x</p:attrName>
                                        </p:attrNameLst>
                                      </p:cBhvr>
                                      <p:tavLst>
                                        <p:tav tm="0">
                                          <p:val>
                                            <p:strVal val="#ppt_x"/>
                                          </p:val>
                                        </p:tav>
                                        <p:tav tm="100000">
                                          <p:val>
                                            <p:strVal val="#ppt_x"/>
                                          </p:val>
                                        </p:tav>
                                      </p:tavLst>
                                    </p:anim>
                                    <p:anim calcmode="lin" valueType="num">
                                      <p:cBhvr>
                                        <p:cTn id="14" dur="500" fill="hold"/>
                                        <p:tgtEl>
                                          <p:spTgt spid="3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anim calcmode="lin" valueType="num">
                                      <p:cBhvr>
                                        <p:cTn id="18" dur="500" fill="hold"/>
                                        <p:tgtEl>
                                          <p:spTgt spid="39"/>
                                        </p:tgtEl>
                                        <p:attrNameLst>
                                          <p:attrName>ppt_x</p:attrName>
                                        </p:attrNameLst>
                                      </p:cBhvr>
                                      <p:tavLst>
                                        <p:tav tm="0">
                                          <p:val>
                                            <p:strVal val="#ppt_x"/>
                                          </p:val>
                                        </p:tav>
                                        <p:tav tm="100000">
                                          <p:val>
                                            <p:strVal val="#ppt_x"/>
                                          </p:val>
                                        </p:tav>
                                      </p:tavLst>
                                    </p:anim>
                                    <p:anim calcmode="lin" valueType="num">
                                      <p:cBhvr>
                                        <p:cTn id="19" dur="500" fill="hold"/>
                                        <p:tgtEl>
                                          <p:spTgt spid="3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anim calcmode="lin" valueType="num">
                                      <p:cBhvr>
                                        <p:cTn id="23" dur="500" fill="hold"/>
                                        <p:tgtEl>
                                          <p:spTgt spid="52"/>
                                        </p:tgtEl>
                                        <p:attrNameLst>
                                          <p:attrName>ppt_x</p:attrName>
                                        </p:attrNameLst>
                                      </p:cBhvr>
                                      <p:tavLst>
                                        <p:tav tm="0">
                                          <p:val>
                                            <p:strVal val="#ppt_x"/>
                                          </p:val>
                                        </p:tav>
                                        <p:tav tm="100000">
                                          <p:val>
                                            <p:strVal val="#ppt_x"/>
                                          </p:val>
                                        </p:tav>
                                      </p:tavLst>
                                    </p:anim>
                                    <p:anim calcmode="lin" valueType="num">
                                      <p:cBhvr>
                                        <p:cTn id="24" dur="500" fill="hold"/>
                                        <p:tgtEl>
                                          <p:spTgt spid="5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anim calcmode="lin" valueType="num">
                                      <p:cBhvr>
                                        <p:cTn id="28" dur="500" fill="hold"/>
                                        <p:tgtEl>
                                          <p:spTgt spid="56"/>
                                        </p:tgtEl>
                                        <p:attrNameLst>
                                          <p:attrName>ppt_x</p:attrName>
                                        </p:attrNameLst>
                                      </p:cBhvr>
                                      <p:tavLst>
                                        <p:tav tm="0">
                                          <p:val>
                                            <p:strVal val="#ppt_x"/>
                                          </p:val>
                                        </p:tav>
                                        <p:tav tm="100000">
                                          <p:val>
                                            <p:strVal val="#ppt_x"/>
                                          </p:val>
                                        </p:tav>
                                      </p:tavLst>
                                    </p:anim>
                                    <p:anim calcmode="lin" valueType="num">
                                      <p:cBhvr>
                                        <p:cTn id="29" dur="500" fill="hold"/>
                                        <p:tgtEl>
                                          <p:spTgt spid="56"/>
                                        </p:tgtEl>
                                        <p:attrNameLst>
                                          <p:attrName>ppt_y</p:attrName>
                                        </p:attrNameLst>
                                      </p:cBhvr>
                                      <p:tavLst>
                                        <p:tav tm="0">
                                          <p:val>
                                            <p:strVal val="#ppt_y+.1"/>
                                          </p:val>
                                        </p:tav>
                                        <p:tav tm="100000">
                                          <p:val>
                                            <p:strVal val="#ppt_y"/>
                                          </p:val>
                                        </p:tav>
                                      </p:tavLst>
                                    </p:anim>
                                  </p:childTnLst>
                                </p:cTn>
                              </p:par>
                              <p:par>
                                <p:cTn id="30" presetID="22" presetClass="entr" presetSubtype="1"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up)">
                                      <p:cBhvr>
                                        <p:cTn id="32" dur="500"/>
                                        <p:tgtEl>
                                          <p:spTgt spid="32"/>
                                        </p:tgtEl>
                                      </p:cBhvr>
                                    </p:animEffect>
                                  </p:childTnLst>
                                </p:cTn>
                              </p:par>
                              <p:par>
                                <p:cTn id="33" presetID="22" presetClass="entr" presetSubtype="1"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wipe(up)">
                                      <p:cBhvr>
                                        <p:cTn id="35" dur="500"/>
                                        <p:tgtEl>
                                          <p:spTgt spid="35"/>
                                        </p:tgtEl>
                                      </p:cBhvr>
                                    </p:animEffect>
                                  </p:childTnLst>
                                </p:cTn>
                              </p:par>
                              <p:par>
                                <p:cTn id="36" presetID="22" presetClass="entr" presetSubtype="1" fill="hold" nodeType="with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wipe(up)">
                                      <p:cBhvr>
                                        <p:cTn id="38" dur="500"/>
                                        <p:tgtEl>
                                          <p:spTgt spid="42"/>
                                        </p:tgtEl>
                                      </p:cBhvr>
                                    </p:animEffect>
                                  </p:childTnLst>
                                </p:cTn>
                              </p:par>
                              <p:par>
                                <p:cTn id="39" presetID="22" presetClass="entr" presetSubtype="1" fill="hold" nodeType="with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wipe(up)">
                                      <p:cBhvr>
                                        <p:cTn id="41" dur="500"/>
                                        <p:tgtEl>
                                          <p:spTgt spid="54"/>
                                        </p:tgtEl>
                                      </p:cBhvr>
                                    </p:animEffect>
                                  </p:childTnLst>
                                </p:cTn>
                              </p:par>
                              <p:par>
                                <p:cTn id="42" presetID="22" presetClass="entr" presetSubtype="1" fill="hold" nodeType="with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wipe(up)">
                                      <p:cBhvr>
                                        <p:cTn id="44" dur="500"/>
                                        <p:tgtEl>
                                          <p:spTgt spid="58"/>
                                        </p:tgtEl>
                                      </p:cBhvr>
                                    </p:animEffect>
                                  </p:childTnLst>
                                </p:cTn>
                              </p:par>
                              <p:par>
                                <p:cTn id="45" presetID="22" presetClass="entr" presetSubtype="1"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wipe(up)">
                                      <p:cBhvr>
                                        <p:cTn id="47" dur="500"/>
                                        <p:tgtEl>
                                          <p:spTgt spid="47"/>
                                        </p:tgtEl>
                                      </p:cBhvr>
                                    </p:animEffect>
                                  </p:childTnLst>
                                </p:cTn>
                              </p:par>
                              <p:par>
                                <p:cTn id="48" presetID="42" presetClass="entr" presetSubtype="0" fill="hold" grpId="0" nodeType="with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fade">
                                      <p:cBhvr>
                                        <p:cTn id="50" dur="500"/>
                                        <p:tgtEl>
                                          <p:spTgt spid="49"/>
                                        </p:tgtEl>
                                      </p:cBhvr>
                                    </p:animEffect>
                                    <p:anim calcmode="lin" valueType="num">
                                      <p:cBhvr>
                                        <p:cTn id="51" dur="500" fill="hold"/>
                                        <p:tgtEl>
                                          <p:spTgt spid="49"/>
                                        </p:tgtEl>
                                        <p:attrNameLst>
                                          <p:attrName>ppt_x</p:attrName>
                                        </p:attrNameLst>
                                      </p:cBhvr>
                                      <p:tavLst>
                                        <p:tav tm="0">
                                          <p:val>
                                            <p:strVal val="#ppt_x"/>
                                          </p:val>
                                        </p:tav>
                                        <p:tav tm="100000">
                                          <p:val>
                                            <p:strVal val="#ppt_x"/>
                                          </p:val>
                                        </p:tav>
                                      </p:tavLst>
                                    </p:anim>
                                    <p:anim calcmode="lin" valueType="num">
                                      <p:cBhvr>
                                        <p:cTn id="52" dur="5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3" grpId="0"/>
      <p:bldP spid="39" grpId="0"/>
      <p:bldP spid="52" grpId="0"/>
      <p:bldP spid="56" grpId="0"/>
      <p:bldP spid="4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74475-E06B-447B-AF23-42665DD97822}"/>
              </a:ext>
            </a:extLst>
          </p:cNvPr>
          <p:cNvSpPr>
            <a:spLocks noGrp="1"/>
          </p:cNvSpPr>
          <p:nvPr>
            <p:ph type="title"/>
          </p:nvPr>
        </p:nvSpPr>
        <p:spPr>
          <a:xfrm>
            <a:off x="269240" y="289511"/>
            <a:ext cx="11655840" cy="738664"/>
          </a:xfrm>
        </p:spPr>
        <p:txBody>
          <a:bodyPr/>
          <a:lstStyle/>
          <a:p>
            <a:r>
              <a:rPr lang="en-US" sz="4800">
                <a:latin typeface="+mj-lt"/>
              </a:rPr>
              <a:t>.NET Core 2.1 Themes</a:t>
            </a:r>
          </a:p>
        </p:txBody>
      </p:sp>
      <p:sp>
        <p:nvSpPr>
          <p:cNvPr id="5" name="globe_2" title="Icon of a sphere made of lines">
            <a:extLst>
              <a:ext uri="{FF2B5EF4-FFF2-40B4-BE49-F238E27FC236}">
                <a16:creationId xmlns:a16="http://schemas.microsoft.com/office/drawing/2014/main" id="{B9170A96-0F48-41B6-8B52-6FC1F5424433}"/>
              </a:ext>
            </a:extLst>
          </p:cNvPr>
          <p:cNvSpPr>
            <a:spLocks noChangeAspect="1" noEditPoints="1"/>
          </p:cNvSpPr>
          <p:nvPr/>
        </p:nvSpPr>
        <p:spPr bwMode="auto">
          <a:xfrm>
            <a:off x="4271142" y="2246982"/>
            <a:ext cx="934877" cy="934877"/>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 name="cloud_2" title="Icon of a cloud made of two arrows pointing towards eachother">
            <a:extLst>
              <a:ext uri="{FF2B5EF4-FFF2-40B4-BE49-F238E27FC236}">
                <a16:creationId xmlns:a16="http://schemas.microsoft.com/office/drawing/2014/main" id="{A61DC775-A513-4EEC-865B-64B7A624CF7E}"/>
              </a:ext>
            </a:extLst>
          </p:cNvPr>
          <p:cNvSpPr>
            <a:spLocks noChangeAspect="1" noEditPoints="1"/>
          </p:cNvSpPr>
          <p:nvPr/>
        </p:nvSpPr>
        <p:spPr bwMode="auto">
          <a:xfrm>
            <a:off x="7065531" y="2289565"/>
            <a:ext cx="1546233" cy="892294"/>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285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 name="Rocket" title="Icon of a rocket">
            <a:extLst>
              <a:ext uri="{FF2B5EF4-FFF2-40B4-BE49-F238E27FC236}">
                <a16:creationId xmlns:a16="http://schemas.microsoft.com/office/drawing/2014/main" id="{6FB95E7F-21B8-4E54-B63B-A60F79FEC06D}"/>
              </a:ext>
            </a:extLst>
          </p:cNvPr>
          <p:cNvSpPr>
            <a:spLocks noChangeAspect="1" noEditPoints="1"/>
          </p:cNvSpPr>
          <p:nvPr/>
        </p:nvSpPr>
        <p:spPr bwMode="auto">
          <a:xfrm>
            <a:off x="10096171" y="2180551"/>
            <a:ext cx="1055818" cy="1037207"/>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 name="Rectangle 8">
            <a:extLst>
              <a:ext uri="{FF2B5EF4-FFF2-40B4-BE49-F238E27FC236}">
                <a16:creationId xmlns:a16="http://schemas.microsoft.com/office/drawing/2014/main" id="{ED28395D-E673-4604-A342-0E524C9D6968}"/>
              </a:ext>
            </a:extLst>
          </p:cNvPr>
          <p:cNvSpPr/>
          <p:nvPr/>
        </p:nvSpPr>
        <p:spPr>
          <a:xfrm>
            <a:off x="3273610" y="3664255"/>
            <a:ext cx="2929939"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GDPR &amp; Security</a:t>
            </a:r>
            <a:endParaRPr lang="en-US" sz="2400" b="1">
              <a:solidFill>
                <a:srgbClr val="505050"/>
              </a:solidFill>
              <a:latin typeface="Segoe UI"/>
              <a:cs typeface="Segoe UI Semilight" panose="020B0402040204020203" pitchFamily="34" charset="0"/>
            </a:endParaRPr>
          </a:p>
        </p:txBody>
      </p:sp>
      <p:sp>
        <p:nvSpPr>
          <p:cNvPr id="10" name="Rectangle 9">
            <a:extLst>
              <a:ext uri="{FF2B5EF4-FFF2-40B4-BE49-F238E27FC236}">
                <a16:creationId xmlns:a16="http://schemas.microsoft.com/office/drawing/2014/main" id="{E09A893E-6C4E-401A-BD11-8ACF8B5698F0}"/>
              </a:ext>
            </a:extLst>
          </p:cNvPr>
          <p:cNvSpPr/>
          <p:nvPr/>
        </p:nvSpPr>
        <p:spPr>
          <a:xfrm>
            <a:off x="6373677" y="3658229"/>
            <a:ext cx="2929939"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Microservices and Azure</a:t>
            </a:r>
          </a:p>
        </p:txBody>
      </p:sp>
      <p:sp>
        <p:nvSpPr>
          <p:cNvPr id="11" name="Rectangle 10">
            <a:extLst>
              <a:ext uri="{FF2B5EF4-FFF2-40B4-BE49-F238E27FC236}">
                <a16:creationId xmlns:a16="http://schemas.microsoft.com/office/drawing/2014/main" id="{CB375FD2-2E0F-4489-9DE9-A411D5DFC46E}"/>
              </a:ext>
            </a:extLst>
          </p:cNvPr>
          <p:cNvSpPr/>
          <p:nvPr/>
        </p:nvSpPr>
        <p:spPr>
          <a:xfrm>
            <a:off x="9159110" y="3664255"/>
            <a:ext cx="2929939"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Continued Performance Improvements</a:t>
            </a:r>
          </a:p>
        </p:txBody>
      </p:sp>
      <p:sp>
        <p:nvSpPr>
          <p:cNvPr id="13" name="Rectangle 12">
            <a:extLst>
              <a:ext uri="{FF2B5EF4-FFF2-40B4-BE49-F238E27FC236}">
                <a16:creationId xmlns:a16="http://schemas.microsoft.com/office/drawing/2014/main" id="{FCD493EE-67A2-47AE-8109-AAD10A66D22A}"/>
              </a:ext>
            </a:extLst>
          </p:cNvPr>
          <p:cNvSpPr/>
          <p:nvPr/>
        </p:nvSpPr>
        <p:spPr>
          <a:xfrm>
            <a:off x="269240" y="3664255"/>
            <a:ext cx="2929939"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Improved Compatibility with .NET Framework</a:t>
            </a:r>
            <a:endParaRPr kumimoji="0" lang="en-US" sz="2400" b="1" i="0" u="none" strike="noStrike" kern="1200" cap="none" spc="0" normalizeH="0" baseline="0" noProof="0">
              <a:ln>
                <a:noFill/>
              </a:ln>
              <a:solidFill>
                <a:srgbClr val="505050"/>
              </a:solidFill>
              <a:effectLst/>
              <a:uLnTx/>
              <a:uFillTx/>
              <a:latin typeface="Segoe UI"/>
              <a:ea typeface="+mn-ea"/>
              <a:cs typeface="+mn-cs"/>
            </a:endParaRPr>
          </a:p>
        </p:txBody>
      </p:sp>
      <p:pic>
        <p:nvPicPr>
          <p:cNvPr id="14" name="Picture 13" descr="A close up of a logo&#10;&#10;Description generated with very high confidence">
            <a:extLst>
              <a:ext uri="{FF2B5EF4-FFF2-40B4-BE49-F238E27FC236}">
                <a16:creationId xmlns:a16="http://schemas.microsoft.com/office/drawing/2014/main" id="{533F0C91-4C1E-4B43-AF52-E458A680FC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645" y="2246982"/>
            <a:ext cx="877127" cy="934877"/>
          </a:xfrm>
          <a:prstGeom prst="rect">
            <a:avLst/>
          </a:prstGeom>
          <a:noFill/>
        </p:spPr>
      </p:pic>
    </p:spTree>
    <p:extLst>
      <p:ext uri="{BB962C8B-B14F-4D97-AF65-F5344CB8AC3E}">
        <p14:creationId xmlns:p14="http://schemas.microsoft.com/office/powerpoint/2010/main" val="299381230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74475-E06B-447B-AF23-42665DD97822}"/>
              </a:ext>
            </a:extLst>
          </p:cNvPr>
          <p:cNvSpPr>
            <a:spLocks noGrp="1"/>
          </p:cNvSpPr>
          <p:nvPr>
            <p:ph type="title"/>
          </p:nvPr>
        </p:nvSpPr>
        <p:spPr>
          <a:xfrm>
            <a:off x="269240" y="289511"/>
            <a:ext cx="11655840" cy="899665"/>
          </a:xfrm>
        </p:spPr>
        <p:txBody>
          <a:bodyPr/>
          <a:lstStyle/>
          <a:p>
            <a:r>
              <a:rPr lang="en-US" sz="4800" dirty="0">
                <a:latin typeface="+mj-lt"/>
              </a:rPr>
              <a:t>.NET Core 2.2 Themes</a:t>
            </a:r>
          </a:p>
        </p:txBody>
      </p:sp>
      <p:sp>
        <p:nvSpPr>
          <p:cNvPr id="5" name="globe_2" title="Icon of a sphere made of lines">
            <a:extLst>
              <a:ext uri="{FF2B5EF4-FFF2-40B4-BE49-F238E27FC236}">
                <a16:creationId xmlns:a16="http://schemas.microsoft.com/office/drawing/2014/main" id="{B9170A96-0F48-41B6-8B52-6FC1F5424433}"/>
              </a:ext>
            </a:extLst>
          </p:cNvPr>
          <p:cNvSpPr>
            <a:spLocks noChangeAspect="1" noEditPoints="1"/>
          </p:cNvSpPr>
          <p:nvPr/>
        </p:nvSpPr>
        <p:spPr bwMode="auto">
          <a:xfrm>
            <a:off x="1947553" y="2274273"/>
            <a:ext cx="934877" cy="934877"/>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 name="cloud_2" title="Icon of a cloud made of two arrows pointing towards eachother">
            <a:extLst>
              <a:ext uri="{FF2B5EF4-FFF2-40B4-BE49-F238E27FC236}">
                <a16:creationId xmlns:a16="http://schemas.microsoft.com/office/drawing/2014/main" id="{A61DC775-A513-4EEC-865B-64B7A624CF7E}"/>
              </a:ext>
            </a:extLst>
          </p:cNvPr>
          <p:cNvSpPr>
            <a:spLocks noChangeAspect="1" noEditPoints="1"/>
          </p:cNvSpPr>
          <p:nvPr/>
        </p:nvSpPr>
        <p:spPr bwMode="auto">
          <a:xfrm>
            <a:off x="5428217" y="2274273"/>
            <a:ext cx="1546233" cy="892294"/>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285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 name="Rocket" title="Icon of a rocket">
            <a:extLst>
              <a:ext uri="{FF2B5EF4-FFF2-40B4-BE49-F238E27FC236}">
                <a16:creationId xmlns:a16="http://schemas.microsoft.com/office/drawing/2014/main" id="{6FB95E7F-21B8-4E54-B63B-A60F79FEC06D}"/>
              </a:ext>
            </a:extLst>
          </p:cNvPr>
          <p:cNvSpPr>
            <a:spLocks noChangeAspect="1" noEditPoints="1"/>
          </p:cNvSpPr>
          <p:nvPr/>
        </p:nvSpPr>
        <p:spPr bwMode="auto">
          <a:xfrm>
            <a:off x="9447085" y="2201816"/>
            <a:ext cx="1055818" cy="1037207"/>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 name="Rectangle 8">
            <a:extLst>
              <a:ext uri="{FF2B5EF4-FFF2-40B4-BE49-F238E27FC236}">
                <a16:creationId xmlns:a16="http://schemas.microsoft.com/office/drawing/2014/main" id="{ED28395D-E673-4604-A342-0E524C9D6968}"/>
              </a:ext>
            </a:extLst>
          </p:cNvPr>
          <p:cNvSpPr/>
          <p:nvPr/>
        </p:nvSpPr>
        <p:spPr>
          <a:xfrm>
            <a:off x="950021" y="3691546"/>
            <a:ext cx="2929939"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Improved Web API Development</a:t>
            </a:r>
            <a:endParaRPr kumimoji="0" lang="en-US" sz="2400" b="1" i="0" u="none" strike="noStrike" kern="1200" cap="none" spc="0" normalizeH="0" baseline="0" noProof="0">
              <a:ln>
                <a:noFill/>
              </a:ln>
              <a:solidFill>
                <a:srgbClr val="505050"/>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E09A893E-6C4E-401A-BD11-8ACF8B5698F0}"/>
              </a:ext>
            </a:extLst>
          </p:cNvPr>
          <p:cNvSpPr/>
          <p:nvPr/>
        </p:nvSpPr>
        <p:spPr>
          <a:xfrm>
            <a:off x="4736363" y="3676864"/>
            <a:ext cx="2929939"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Microservices and Azure</a:t>
            </a:r>
          </a:p>
        </p:txBody>
      </p:sp>
      <p:sp>
        <p:nvSpPr>
          <p:cNvPr id="11" name="Rectangle 10">
            <a:extLst>
              <a:ext uri="{FF2B5EF4-FFF2-40B4-BE49-F238E27FC236}">
                <a16:creationId xmlns:a16="http://schemas.microsoft.com/office/drawing/2014/main" id="{CB375FD2-2E0F-4489-9DE9-A411D5DFC46E}"/>
              </a:ext>
            </a:extLst>
          </p:cNvPr>
          <p:cNvSpPr/>
          <p:nvPr/>
        </p:nvSpPr>
        <p:spPr>
          <a:xfrm>
            <a:off x="8510024" y="3685520"/>
            <a:ext cx="2929939"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Continued Performance Improvements</a:t>
            </a:r>
          </a:p>
        </p:txBody>
      </p:sp>
    </p:spTree>
    <p:extLst>
      <p:ext uri="{BB962C8B-B14F-4D97-AF65-F5344CB8AC3E}">
        <p14:creationId xmlns:p14="http://schemas.microsoft.com/office/powerpoint/2010/main" val="5366741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74475-E06B-447B-AF23-42665DD97822}"/>
              </a:ext>
            </a:extLst>
          </p:cNvPr>
          <p:cNvSpPr>
            <a:spLocks noGrp="1"/>
          </p:cNvSpPr>
          <p:nvPr>
            <p:ph type="title"/>
          </p:nvPr>
        </p:nvSpPr>
        <p:spPr>
          <a:xfrm>
            <a:off x="269240" y="289511"/>
            <a:ext cx="11655840" cy="738664"/>
          </a:xfrm>
        </p:spPr>
        <p:txBody>
          <a:bodyPr/>
          <a:lstStyle/>
          <a:p>
            <a:r>
              <a:rPr lang="en-US" sz="4800" dirty="0">
                <a:latin typeface="+mj-lt"/>
              </a:rPr>
              <a:t>.NET Core 3.0 Themes</a:t>
            </a:r>
          </a:p>
        </p:txBody>
      </p:sp>
      <p:sp>
        <p:nvSpPr>
          <p:cNvPr id="9" name="Rectangle 8">
            <a:extLst>
              <a:ext uri="{FF2B5EF4-FFF2-40B4-BE49-F238E27FC236}">
                <a16:creationId xmlns:a16="http://schemas.microsoft.com/office/drawing/2014/main" id="{ED28395D-E673-4604-A342-0E524C9D6968}"/>
              </a:ext>
            </a:extLst>
          </p:cNvPr>
          <p:cNvSpPr/>
          <p:nvPr/>
        </p:nvSpPr>
        <p:spPr>
          <a:xfrm>
            <a:off x="656243" y="3717671"/>
            <a:ext cx="2929939"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a:solidFill>
                  <a:srgbClr val="505050"/>
                </a:solidFill>
                <a:latin typeface="Segoe UI"/>
                <a:cs typeface="Segoe UI Semilight" panose="020B0402040204020203" pitchFamily="34" charset="0"/>
              </a:rPr>
              <a:t>Desktop Workloads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&amp; UI Interop</a:t>
            </a:r>
            <a:endParaRPr kumimoji="0" lang="en-US" sz="2400" b="1" i="0" u="none" strike="noStrike" kern="1200" cap="none" spc="0" normalizeH="0" baseline="0" noProof="0">
              <a:ln>
                <a:noFill/>
              </a:ln>
              <a:solidFill>
                <a:srgbClr val="505050"/>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E09A893E-6C4E-401A-BD11-8ACF8B5698F0}"/>
              </a:ext>
            </a:extLst>
          </p:cNvPr>
          <p:cNvSpPr/>
          <p:nvPr/>
        </p:nvSpPr>
        <p:spPr>
          <a:xfrm>
            <a:off x="4451293" y="3682007"/>
            <a:ext cx="2929939" cy="1200329"/>
          </a:xfrm>
          <a:prstGeom prst="rect">
            <a:avLst/>
          </a:prstGeom>
        </p:spPr>
        <p:txBody>
          <a:bodyPr wrap="square" anchor="t">
            <a:spAutoFit/>
          </a:bodyPr>
          <a:lstStyle/>
          <a:p>
            <a:pPr algn="ctr" defTabSz="914400">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Artificial Intelligence &amp; Machine Learning</a:t>
            </a:r>
          </a:p>
        </p:txBody>
      </p:sp>
      <p:sp>
        <p:nvSpPr>
          <p:cNvPr id="11" name="Rectangle 10">
            <a:extLst>
              <a:ext uri="{FF2B5EF4-FFF2-40B4-BE49-F238E27FC236}">
                <a16:creationId xmlns:a16="http://schemas.microsoft.com/office/drawing/2014/main" id="{CB375FD2-2E0F-4489-9DE9-A411D5DFC46E}"/>
              </a:ext>
            </a:extLst>
          </p:cNvPr>
          <p:cNvSpPr/>
          <p:nvPr/>
        </p:nvSpPr>
        <p:spPr>
          <a:xfrm>
            <a:off x="8414230" y="3711645"/>
            <a:ext cx="2929939"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Web App Development Productivity</a:t>
            </a:r>
          </a:p>
        </p:txBody>
      </p:sp>
      <p:sp>
        <p:nvSpPr>
          <p:cNvPr id="15" name="brain_2" title="Icon of a brain with circles and connection lines inside">
            <a:extLst>
              <a:ext uri="{FF2B5EF4-FFF2-40B4-BE49-F238E27FC236}">
                <a16:creationId xmlns:a16="http://schemas.microsoft.com/office/drawing/2014/main" id="{63831A82-AD43-4603-B3E2-C2B490116369}"/>
              </a:ext>
            </a:extLst>
          </p:cNvPr>
          <p:cNvSpPr>
            <a:spLocks noChangeAspect="1" noEditPoints="1"/>
          </p:cNvSpPr>
          <p:nvPr/>
        </p:nvSpPr>
        <p:spPr bwMode="auto">
          <a:xfrm>
            <a:off x="5131700" y="2287107"/>
            <a:ext cx="1569123" cy="1052144"/>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gradFill>
                <a:gsLst>
                  <a:gs pos="0">
                    <a:srgbClr val="505050"/>
                  </a:gs>
                  <a:gs pos="100000">
                    <a:srgbClr val="505050"/>
                  </a:gs>
                </a:gsLst>
              </a:gradFill>
            </a:endParaRPr>
          </a:p>
        </p:txBody>
      </p:sp>
      <p:sp>
        <p:nvSpPr>
          <p:cNvPr id="16" name="globe_2" title="Icon of a sphere made of lines">
            <a:extLst>
              <a:ext uri="{FF2B5EF4-FFF2-40B4-BE49-F238E27FC236}">
                <a16:creationId xmlns:a16="http://schemas.microsoft.com/office/drawing/2014/main" id="{3B91B990-782D-4610-990B-67B6C676778D}"/>
              </a:ext>
            </a:extLst>
          </p:cNvPr>
          <p:cNvSpPr>
            <a:spLocks noChangeAspect="1" noEditPoints="1"/>
          </p:cNvSpPr>
          <p:nvPr/>
        </p:nvSpPr>
        <p:spPr bwMode="auto">
          <a:xfrm>
            <a:off x="9411760" y="2287107"/>
            <a:ext cx="934877" cy="934877"/>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 name="Group 4">
            <a:extLst>
              <a:ext uri="{FF2B5EF4-FFF2-40B4-BE49-F238E27FC236}">
                <a16:creationId xmlns:a16="http://schemas.microsoft.com/office/drawing/2014/main" id="{FDD4B80E-CB1F-4A53-89BE-B2B757BDBCA3}"/>
              </a:ext>
            </a:extLst>
          </p:cNvPr>
          <p:cNvGrpSpPr/>
          <p:nvPr/>
        </p:nvGrpSpPr>
        <p:grpSpPr>
          <a:xfrm>
            <a:off x="1527509" y="2287107"/>
            <a:ext cx="1187405" cy="1168018"/>
            <a:chOff x="1527509" y="2287107"/>
            <a:chExt cx="1187405" cy="1168018"/>
          </a:xfrm>
        </p:grpSpPr>
        <p:sp>
          <p:nvSpPr>
            <p:cNvPr id="12" name="desktop" title="a desktop PC">
              <a:extLst>
                <a:ext uri="{FF2B5EF4-FFF2-40B4-BE49-F238E27FC236}">
                  <a16:creationId xmlns:a16="http://schemas.microsoft.com/office/drawing/2014/main" id="{23175E1B-3E2E-49B7-A442-93A904B02708}"/>
                </a:ext>
              </a:extLst>
            </p:cNvPr>
            <p:cNvSpPr>
              <a:spLocks noChangeAspect="1" noEditPoints="1"/>
            </p:cNvSpPr>
            <p:nvPr/>
          </p:nvSpPr>
          <p:spPr bwMode="auto">
            <a:xfrm>
              <a:off x="1527509" y="2287107"/>
              <a:ext cx="1187405" cy="1168018"/>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pic>
          <p:nvPicPr>
            <p:cNvPr id="17" name="Picture 16" descr="A close up of a logo&#10;&#10;Description generated with very high confidence">
              <a:extLst>
                <a:ext uri="{FF2B5EF4-FFF2-40B4-BE49-F238E27FC236}">
                  <a16:creationId xmlns:a16="http://schemas.microsoft.com/office/drawing/2014/main" id="{8C62A097-B9D9-4F19-A7DE-62EA93921E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2470" y="2426198"/>
              <a:ext cx="397482" cy="423652"/>
            </a:xfrm>
            <a:prstGeom prst="rect">
              <a:avLst/>
            </a:prstGeom>
            <a:noFill/>
          </p:spPr>
        </p:pic>
      </p:grpSp>
    </p:spTree>
    <p:extLst>
      <p:ext uri="{BB962C8B-B14F-4D97-AF65-F5344CB8AC3E}">
        <p14:creationId xmlns:p14="http://schemas.microsoft.com/office/powerpoint/2010/main" val="58440745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097FF3C-BF5C-714E-BF05-C3AEDEC4FA37}"/>
              </a:ext>
            </a:extLst>
          </p:cNvPr>
          <p:cNvGrpSpPr/>
          <p:nvPr/>
        </p:nvGrpSpPr>
        <p:grpSpPr>
          <a:xfrm>
            <a:off x="850446" y="5923424"/>
            <a:ext cx="10514240" cy="436121"/>
            <a:chOff x="524899" y="3768058"/>
            <a:chExt cx="8734361" cy="436121"/>
          </a:xfrm>
        </p:grpSpPr>
        <p:sp>
          <p:nvSpPr>
            <p:cNvPr id="4" name="TextBox 3">
              <a:extLst>
                <a:ext uri="{FF2B5EF4-FFF2-40B4-BE49-F238E27FC236}">
                  <a16:creationId xmlns:a16="http://schemas.microsoft.com/office/drawing/2014/main" id="{CCAE6387-6615-4540-BA9E-B6F0DF1A5ABB}"/>
                </a:ext>
              </a:extLst>
            </p:cNvPr>
            <p:cNvSpPr txBox="1"/>
            <p:nvPr/>
          </p:nvSpPr>
          <p:spPr>
            <a:xfrm>
              <a:off x="524899" y="3768058"/>
              <a:ext cx="8734361" cy="436121"/>
            </a:xfrm>
            <a:prstGeom prst="rect">
              <a:avLst/>
            </a:prstGeom>
            <a:solidFill>
              <a:srgbClr val="7030A0"/>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5" name="Rectangle 4">
              <a:extLst>
                <a:ext uri="{FF2B5EF4-FFF2-40B4-BE49-F238E27FC236}">
                  <a16:creationId xmlns:a16="http://schemas.microsoft.com/office/drawing/2014/main" id="{75BE4E6E-282D-B044-9FE0-65DFE77BD4CC}"/>
                </a:ext>
              </a:extLst>
            </p:cNvPr>
            <p:cNvSpPr/>
            <p:nvPr/>
          </p:nvSpPr>
          <p:spPr>
            <a:xfrm>
              <a:off x="592516" y="3853249"/>
              <a:ext cx="8551484" cy="350930"/>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rPr>
                <a:t>.NET STANDARD</a:t>
              </a:r>
            </a:p>
          </p:txBody>
        </p:sp>
      </p:grpSp>
      <p:sp>
        <p:nvSpPr>
          <p:cNvPr id="6" name="Rectangle 5">
            <a:extLst>
              <a:ext uri="{FF2B5EF4-FFF2-40B4-BE49-F238E27FC236}">
                <a16:creationId xmlns:a16="http://schemas.microsoft.com/office/drawing/2014/main" id="{9CD47263-E69C-F14F-A6B4-35832DBABEBB}"/>
              </a:ext>
            </a:extLst>
          </p:cNvPr>
          <p:cNvSpPr/>
          <p:nvPr/>
        </p:nvSpPr>
        <p:spPr bwMode="auto">
          <a:xfrm>
            <a:off x="850446" y="1376859"/>
            <a:ext cx="3265715" cy="4419783"/>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5C578AD6-8D0B-8A42-96A4-8FA90FDF83F2}"/>
              </a:ext>
            </a:extLst>
          </p:cNvPr>
          <p:cNvSpPr/>
          <p:nvPr/>
        </p:nvSpPr>
        <p:spPr bwMode="auto">
          <a:xfrm>
            <a:off x="4474708" y="1376860"/>
            <a:ext cx="3265715" cy="4446906"/>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83D7E024-8544-6148-902B-D80D9E2046D8}"/>
              </a:ext>
            </a:extLst>
          </p:cNvPr>
          <p:cNvSpPr/>
          <p:nvPr/>
        </p:nvSpPr>
        <p:spPr bwMode="auto">
          <a:xfrm>
            <a:off x="8098971" y="1376859"/>
            <a:ext cx="3265715" cy="4419783"/>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7E6AC604-FA9F-D44A-BBE9-03D03AEA99BF}"/>
              </a:ext>
            </a:extLst>
          </p:cNvPr>
          <p:cNvSpPr/>
          <p:nvPr/>
        </p:nvSpPr>
        <p:spPr bwMode="auto">
          <a:xfrm>
            <a:off x="850446" y="1376859"/>
            <a:ext cx="3265715" cy="609783"/>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.NET Framework</a:t>
            </a:r>
          </a:p>
        </p:txBody>
      </p:sp>
      <p:sp>
        <p:nvSpPr>
          <p:cNvPr id="11" name="Rectangle 10">
            <a:extLst>
              <a:ext uri="{FF2B5EF4-FFF2-40B4-BE49-F238E27FC236}">
                <a16:creationId xmlns:a16="http://schemas.microsoft.com/office/drawing/2014/main" id="{18BAEA92-39F9-224C-A048-B7C1D85B636F}"/>
              </a:ext>
            </a:extLst>
          </p:cNvPr>
          <p:cNvSpPr/>
          <p:nvPr/>
        </p:nvSpPr>
        <p:spPr bwMode="auto">
          <a:xfrm>
            <a:off x="4474708" y="1373094"/>
            <a:ext cx="3265715" cy="60978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.NET Core</a:t>
            </a:r>
          </a:p>
        </p:txBody>
      </p:sp>
      <p:sp>
        <p:nvSpPr>
          <p:cNvPr id="12" name="Rectangle 11">
            <a:extLst>
              <a:ext uri="{FF2B5EF4-FFF2-40B4-BE49-F238E27FC236}">
                <a16:creationId xmlns:a16="http://schemas.microsoft.com/office/drawing/2014/main" id="{4698B0E4-97A5-9447-9C61-EC3CBC03A2E1}"/>
              </a:ext>
            </a:extLst>
          </p:cNvPr>
          <p:cNvSpPr/>
          <p:nvPr/>
        </p:nvSpPr>
        <p:spPr bwMode="auto">
          <a:xfrm>
            <a:off x="8098971" y="1373094"/>
            <a:ext cx="3265715" cy="609783"/>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Xamarin</a:t>
            </a:r>
          </a:p>
        </p:txBody>
      </p:sp>
      <p:sp>
        <p:nvSpPr>
          <p:cNvPr id="13" name="Rectangle 12">
            <a:extLst>
              <a:ext uri="{FF2B5EF4-FFF2-40B4-BE49-F238E27FC236}">
                <a16:creationId xmlns:a16="http://schemas.microsoft.com/office/drawing/2014/main" id="{1B697EA1-1092-F345-BDDD-03112F43A30A}"/>
              </a:ext>
            </a:extLst>
          </p:cNvPr>
          <p:cNvSpPr/>
          <p:nvPr/>
        </p:nvSpPr>
        <p:spPr bwMode="auto">
          <a:xfrm>
            <a:off x="827314" y="4871359"/>
            <a:ext cx="3265715" cy="925283"/>
          </a:xfrm>
          <a:prstGeom prst="rect">
            <a:avLst/>
          </a:prstGeom>
          <a:solidFill>
            <a:srgbClr val="003C6C">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Distributed with Windows</a:t>
            </a:r>
          </a:p>
        </p:txBody>
      </p:sp>
      <p:sp>
        <p:nvSpPr>
          <p:cNvPr id="14" name="Rectangle 13">
            <a:extLst>
              <a:ext uri="{FF2B5EF4-FFF2-40B4-BE49-F238E27FC236}">
                <a16:creationId xmlns:a16="http://schemas.microsoft.com/office/drawing/2014/main" id="{0F0CAC04-A1FC-0A45-92E4-B3E3A061559E}"/>
              </a:ext>
            </a:extLst>
          </p:cNvPr>
          <p:cNvSpPr/>
          <p:nvPr/>
        </p:nvSpPr>
        <p:spPr bwMode="auto">
          <a:xfrm>
            <a:off x="4474708" y="4875124"/>
            <a:ext cx="3265715" cy="937848"/>
          </a:xfrm>
          <a:prstGeom prst="rect">
            <a:avLst/>
          </a:prstGeom>
          <a:solidFill>
            <a:schemeClr val="accent3">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Distributed with </a:t>
            </a:r>
          </a:p>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app</a:t>
            </a:r>
          </a:p>
        </p:txBody>
      </p:sp>
      <p:sp>
        <p:nvSpPr>
          <p:cNvPr id="15" name="Rectangle 14">
            <a:extLst>
              <a:ext uri="{FF2B5EF4-FFF2-40B4-BE49-F238E27FC236}">
                <a16:creationId xmlns:a16="http://schemas.microsoft.com/office/drawing/2014/main" id="{4D0FFFAA-5DC3-6049-91DE-74E1EE91E6F4}"/>
              </a:ext>
            </a:extLst>
          </p:cNvPr>
          <p:cNvSpPr/>
          <p:nvPr/>
        </p:nvSpPr>
        <p:spPr bwMode="auto">
          <a:xfrm>
            <a:off x="8088236" y="4875124"/>
            <a:ext cx="3265715" cy="921518"/>
          </a:xfrm>
          <a:prstGeom prst="rect">
            <a:avLst/>
          </a:prstGeom>
          <a:solidFill>
            <a:schemeClr val="accent1">
              <a:lumMod val="50000"/>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Distributed with</a:t>
            </a:r>
          </a:p>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app</a:t>
            </a:r>
          </a:p>
          <a:p>
            <a:pPr algn="ctr" defTabSz="932472"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p:cNvSpPr txBox="1"/>
          <p:nvPr/>
        </p:nvSpPr>
        <p:spPr>
          <a:xfrm>
            <a:off x="1401820" y="3431469"/>
            <a:ext cx="2162966" cy="1043363"/>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bg1"/>
                </a:solidFill>
              </a:rPr>
              <a:t>Platform for .NET applications on Windows</a:t>
            </a:r>
          </a:p>
        </p:txBody>
      </p:sp>
      <p:sp>
        <p:nvSpPr>
          <p:cNvPr id="17" name="TextBox 16"/>
          <p:cNvSpPr txBox="1"/>
          <p:nvPr/>
        </p:nvSpPr>
        <p:spPr>
          <a:xfrm>
            <a:off x="4619457" y="3269772"/>
            <a:ext cx="2976215" cy="1541961"/>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bg1"/>
                </a:solidFill>
              </a:rPr>
              <a:t>Cross-platform and open source framework optimized for modern app needs and developer workflows</a:t>
            </a:r>
          </a:p>
        </p:txBody>
      </p:sp>
      <p:sp>
        <p:nvSpPr>
          <p:cNvPr id="18" name="TextBox 17"/>
          <p:cNvSpPr txBox="1"/>
          <p:nvPr/>
        </p:nvSpPr>
        <p:spPr>
          <a:xfrm>
            <a:off x="8232985" y="3269771"/>
            <a:ext cx="2976215" cy="1541961"/>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bg1"/>
                </a:solidFill>
              </a:rPr>
              <a:t>Cross-platform and open source Mono-based runtime for iOS, </a:t>
            </a:r>
            <a:r>
              <a:rPr lang="en-US" dirty="0" err="1">
                <a:solidFill>
                  <a:schemeClr val="bg1"/>
                </a:solidFill>
              </a:rPr>
              <a:t>MacOS</a:t>
            </a:r>
            <a:r>
              <a:rPr lang="en-US" dirty="0">
                <a:solidFill>
                  <a:schemeClr val="bg1"/>
                </a:solidFill>
              </a:rPr>
              <a:t>, Android and Windows devices</a:t>
            </a:r>
          </a:p>
        </p:txBody>
      </p:sp>
      <p:sp>
        <p:nvSpPr>
          <p:cNvPr id="24" name="AutoShape 10" descr="Image result for windows 10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0" name="Picture 16" descr="https://cdn3.iconfinder.com/data/icons/social-media-logos-flat-colorful/2048/5314_-_Windows-256.png"/>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032621" y="2310882"/>
            <a:ext cx="855099" cy="85509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6" descr="https://cdn3.iconfinder.com/data/icons/social-media-logos-flat-colorful/2048/5314_-_Windows-256.png"/>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4728196" y="2310882"/>
            <a:ext cx="855099" cy="85509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s://cdn3.iconfinder.com/data/icons/peelicons-glyph/512/apple_._mac_iphone_logo-256.png"/>
          <p:cNvPicPr>
            <a:picLocks noChangeAspect="1" noChangeArrowheads="1"/>
          </p:cNvPicPr>
          <p:nvPr/>
        </p:nvPicPr>
        <p:blipFill>
          <a:blip r:embed="rId4" cstate="hqprint">
            <a:lum bright="70000" contrast="-70000"/>
            <a:extLst>
              <a:ext uri="{BEBA8EAE-BF5A-486C-A8C5-ECC9F3942E4B}">
                <a14:imgProps xmlns:a14="http://schemas.microsoft.com/office/drawing/2010/main">
                  <a14:imgLayer r:embed="rId5">
                    <a14:imgEffect>
                      <a14:colorTemperature colorTemp="1500"/>
                    </a14:imgEffect>
                  </a14:imgLayer>
                </a14:imgProps>
              </a:ext>
              <a:ext uri="{28A0092B-C50C-407E-A947-70E740481C1C}">
                <a14:useLocalDpi xmlns:a14="http://schemas.microsoft.com/office/drawing/2010/main" val="0"/>
              </a:ext>
            </a:extLst>
          </a:blip>
          <a:srcRect/>
          <a:stretch>
            <a:fillRect/>
          </a:stretch>
        </p:blipFill>
        <p:spPr bwMode="auto">
          <a:xfrm>
            <a:off x="5751100" y="2410641"/>
            <a:ext cx="655580" cy="65558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6" descr="https://cdn3.iconfinder.com/data/icons/social-media-logos-flat-colorful/2048/5314_-_Windows-256.png"/>
          <p:cNvPicPr>
            <a:picLocks noChangeAspect="1" noChangeArrowheads="1"/>
          </p:cNvPicPr>
          <p:nvPr/>
        </p:nvPicPr>
        <p:blipFill>
          <a:blip r:embed="rId6" cstate="hqprint">
            <a:lum bright="70000" contrast="-70000"/>
            <a:extLst>
              <a:ext uri="{BEBA8EAE-BF5A-486C-A8C5-ECC9F3942E4B}">
                <a14:imgProps xmlns:a14="http://schemas.microsoft.com/office/drawing/2010/main">
                  <a14:imgLayer r:embed="rId7">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6774514" y="5843121"/>
            <a:ext cx="222026" cy="222026"/>
          </a:xfrm>
          <a:prstGeom prst="rect">
            <a:avLst/>
          </a:prstGeom>
          <a:noFill/>
        </p:spPr>
      </p:pic>
      <p:pic>
        <p:nvPicPr>
          <p:cNvPr id="1048" name="Picture 24" descr="https://cdn1.iconfinder.com/data/icons/logos-brands-1/24/logo_brand_brands_logos_linux-256.png"/>
          <p:cNvPicPr>
            <a:picLocks noChangeAspect="1" noChangeArrowheads="1"/>
          </p:cNvPicPr>
          <p:nvPr/>
        </p:nvPicPr>
        <p:blipFill>
          <a:blip r:embed="rId8" cstate="hqprint">
            <a:lum bright="70000" contrast="-70000"/>
            <a:extLst>
              <a:ext uri="{BEBA8EAE-BF5A-486C-A8C5-ECC9F3942E4B}">
                <a14:imgProps xmlns:a14="http://schemas.microsoft.com/office/drawing/2010/main">
                  <a14:imgLayer r:embed="rId9">
                    <a14:imgEffect>
                      <a14:colorTemperature colorTemp="1500"/>
                    </a14:imgEffect>
                  </a14:imgLayer>
                </a14:imgProps>
              </a:ext>
              <a:ext uri="{28A0092B-C50C-407E-A947-70E740481C1C}">
                <a14:useLocalDpi xmlns:a14="http://schemas.microsoft.com/office/drawing/2010/main" val="0"/>
              </a:ext>
            </a:extLst>
          </a:blip>
          <a:srcRect/>
          <a:stretch>
            <a:fillRect/>
          </a:stretch>
        </p:blipFill>
        <p:spPr bwMode="auto">
          <a:xfrm>
            <a:off x="6756986" y="2410641"/>
            <a:ext cx="633130" cy="63313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9259129" y="2249675"/>
            <a:ext cx="923925" cy="627864"/>
          </a:xfrm>
          <a:prstGeom prst="rect">
            <a:avLst/>
          </a:prstGeom>
          <a:noFill/>
        </p:spPr>
        <p:txBody>
          <a:bodyPr wrap="square" lIns="182880" tIns="146304" rIns="182880" bIns="146304" rtlCol="0">
            <a:spAutoFit/>
          </a:bodyPr>
          <a:lstStyle/>
          <a:p>
            <a:pPr>
              <a:lnSpc>
                <a:spcPct val="90000"/>
              </a:lnSpc>
              <a:spcAft>
                <a:spcPts val="600"/>
              </a:spcAft>
            </a:pPr>
            <a:r>
              <a:rPr lang="es-CO" sz="2400" dirty="0">
                <a:solidFill>
                  <a:schemeClr val="bg1"/>
                </a:solidFill>
              </a:rPr>
              <a:t>iOS</a:t>
            </a:r>
            <a:endParaRPr lang="en-US" sz="2400" dirty="0" err="1">
              <a:solidFill>
                <a:schemeClr val="bg1"/>
              </a:solidFill>
            </a:endParaRPr>
          </a:p>
        </p:txBody>
      </p:sp>
      <p:sp>
        <p:nvSpPr>
          <p:cNvPr id="39" name="TextBox 38"/>
          <p:cNvSpPr txBox="1"/>
          <p:nvPr/>
        </p:nvSpPr>
        <p:spPr>
          <a:xfrm>
            <a:off x="9055967" y="2626998"/>
            <a:ext cx="1351721" cy="627864"/>
          </a:xfrm>
          <a:prstGeom prst="rect">
            <a:avLst/>
          </a:prstGeom>
          <a:noFill/>
        </p:spPr>
        <p:txBody>
          <a:bodyPr wrap="square" lIns="182880" tIns="146304" rIns="182880" bIns="146304" rtlCol="0">
            <a:spAutoFit/>
          </a:bodyPr>
          <a:lstStyle/>
          <a:p>
            <a:pPr>
              <a:lnSpc>
                <a:spcPct val="90000"/>
              </a:lnSpc>
              <a:spcAft>
                <a:spcPts val="600"/>
              </a:spcAft>
            </a:pPr>
            <a:r>
              <a:rPr lang="es-CO" sz="2400" dirty="0" err="1">
                <a:solidFill>
                  <a:schemeClr val="bg1"/>
                </a:solidFill>
              </a:rPr>
              <a:t>macOS</a:t>
            </a:r>
            <a:endParaRPr lang="en-US" sz="2400" dirty="0" err="1">
              <a:solidFill>
                <a:schemeClr val="bg1"/>
              </a:solidFill>
            </a:endParaRPr>
          </a:p>
        </p:txBody>
      </p:sp>
      <p:pic>
        <p:nvPicPr>
          <p:cNvPr id="40" name="Picture 16" descr="https://cdn3.iconfinder.com/data/icons/social-media-logos-flat-colorful/2048/5314_-_Windows-256.png"/>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0338686" y="2299656"/>
            <a:ext cx="855099" cy="855099"/>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https://cdn1.iconfinder.com/data/icons/logotypes/32/android-256.png"/>
          <p:cNvPicPr>
            <a:picLocks noChangeAspect="1" noChangeArrowheads="1"/>
          </p:cNvPicPr>
          <p:nvPr/>
        </p:nvPicPr>
        <p:blipFill>
          <a:blip r:embed="rId10" cstate="hqprint">
            <a:biLevel thresh="25000"/>
            <a:extLst>
              <a:ext uri="{28A0092B-C50C-407E-A947-70E740481C1C}">
                <a14:useLocalDpi xmlns:a14="http://schemas.microsoft.com/office/drawing/2010/main" val="0"/>
              </a:ext>
            </a:extLst>
          </a:blip>
          <a:srcRect/>
          <a:stretch>
            <a:fillRect/>
          </a:stretch>
        </p:blipFill>
        <p:spPr bwMode="auto">
          <a:xfrm>
            <a:off x="8347112" y="2392183"/>
            <a:ext cx="680981" cy="680981"/>
          </a:xfrm>
          <a:prstGeom prst="rect">
            <a:avLst/>
          </a:prstGeom>
          <a:noFill/>
          <a:extLst>
            <a:ext uri="{909E8E84-426E-40DD-AFC4-6F175D3DCCD1}">
              <a14:hiddenFill xmlns:a14="http://schemas.microsoft.com/office/drawing/2010/main">
                <a:solidFill>
                  <a:srgbClr val="FFFFFF"/>
                </a:solidFill>
              </a14:hiddenFill>
            </a:ext>
          </a:extLst>
        </p:spPr>
      </p:pic>
      <p:sp>
        <p:nvSpPr>
          <p:cNvPr id="42" name="Title 2">
            <a:extLst>
              <a:ext uri="{FF2B5EF4-FFF2-40B4-BE49-F238E27FC236}">
                <a16:creationId xmlns:a16="http://schemas.microsoft.com/office/drawing/2014/main" id="{DB574475-E06B-447B-AF23-42665DD97822}"/>
              </a:ext>
            </a:extLst>
          </p:cNvPr>
          <p:cNvSpPr txBox="1">
            <a:spLocks/>
          </p:cNvSpPr>
          <p:nvPr/>
        </p:nvSpPr>
        <p:spPr>
          <a:xfrm>
            <a:off x="269240" y="289511"/>
            <a:ext cx="11655840" cy="89966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dirty="0"/>
              <a:t>.NET Platforms</a:t>
            </a:r>
          </a:p>
        </p:txBody>
      </p:sp>
    </p:spTree>
    <p:extLst>
      <p:ext uri="{BB962C8B-B14F-4D97-AF65-F5344CB8AC3E}">
        <p14:creationId xmlns:p14="http://schemas.microsoft.com/office/powerpoint/2010/main" val="193613769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CB9FF-9E5A-4E69-8EF7-0ECEEB38A563}"/>
              </a:ext>
            </a:extLst>
          </p:cNvPr>
          <p:cNvSpPr>
            <a:spLocks noGrp="1"/>
          </p:cNvSpPr>
          <p:nvPr>
            <p:ph type="title"/>
          </p:nvPr>
        </p:nvSpPr>
        <p:spPr>
          <a:xfrm>
            <a:off x="568047" y="2084172"/>
            <a:ext cx="6306886" cy="2657972"/>
          </a:xfrm>
        </p:spPr>
        <p:txBody>
          <a:bodyPr/>
          <a:lstStyle/>
          <a:p>
            <a:r>
              <a:rPr lang="en-US" dirty="0"/>
              <a:t>Demo </a:t>
            </a:r>
            <a:br>
              <a:rPr lang="en-US" dirty="0"/>
            </a:br>
            <a:r>
              <a:rPr lang="en-US" sz="5400" dirty="0"/>
              <a:t>Get started with .NET Core</a:t>
            </a:r>
          </a:p>
        </p:txBody>
      </p:sp>
    </p:spTree>
    <p:extLst>
      <p:ext uri="{BB962C8B-B14F-4D97-AF65-F5344CB8AC3E}">
        <p14:creationId xmlns:p14="http://schemas.microsoft.com/office/powerpoint/2010/main" val="65831497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BD7DC2-3CB5-EC4A-A84B-B1FA4735700C}"/>
              </a:ext>
            </a:extLst>
          </p:cNvPr>
          <p:cNvPicPr>
            <a:picLocks noChangeAspect="1"/>
          </p:cNvPicPr>
          <p:nvPr/>
        </p:nvPicPr>
        <p:blipFill rotWithShape="1">
          <a:blip r:embed="rId2"/>
          <a:srcRect l="2070" t="21779" r="2360"/>
          <a:stretch/>
        </p:blipFill>
        <p:spPr>
          <a:xfrm>
            <a:off x="269240" y="1109818"/>
            <a:ext cx="11466721" cy="4999264"/>
          </a:xfrm>
          <a:prstGeom prst="rect">
            <a:avLst/>
          </a:prstGeom>
        </p:spPr>
      </p:pic>
      <p:sp>
        <p:nvSpPr>
          <p:cNvPr id="3" name="Title 2">
            <a:extLst>
              <a:ext uri="{FF2B5EF4-FFF2-40B4-BE49-F238E27FC236}">
                <a16:creationId xmlns:a16="http://schemas.microsoft.com/office/drawing/2014/main" id="{66E9F312-6D72-944E-8431-BC631876F629}"/>
              </a:ext>
            </a:extLst>
          </p:cNvPr>
          <p:cNvSpPr txBox="1">
            <a:spLocks/>
          </p:cNvSpPr>
          <p:nvPr/>
        </p:nvSpPr>
        <p:spPr>
          <a:xfrm>
            <a:off x="269240" y="289511"/>
            <a:ext cx="11655840" cy="738664"/>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dirty="0"/>
              <a:t>.NET Future – A Unified Platform</a:t>
            </a:r>
          </a:p>
        </p:txBody>
      </p:sp>
    </p:spTree>
    <p:extLst>
      <p:ext uri="{BB962C8B-B14F-4D97-AF65-F5344CB8AC3E}">
        <p14:creationId xmlns:p14="http://schemas.microsoft.com/office/powerpoint/2010/main" val="1789000914"/>
      </p:ext>
    </p:extLst>
  </p:cSld>
  <p:clrMapOvr>
    <a:masterClrMapping/>
  </p:clrMapOvr>
  <p:transition>
    <p:fade/>
  </p:transition>
</p:sld>
</file>

<file path=ppt/theme/theme1.xml><?xml version="1.0" encoding="utf-8"?>
<a:theme xmlns:a="http://schemas.openxmlformats.org/drawingml/2006/main" name="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1" ma:contentTypeDescription="Create a new document." ma:contentTypeScope="" ma:versionID="4679f38185fefde8b23806f702b522cc">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366371b317520ec9a5ad3c1303c823ef"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LastSharedByUser xmlns="11245976-3b4d-4794-a754-317688483df2">jogallow@microsoft.com</LastSharedByUser>
    <SharedWithUsers xmlns="11245976-3b4d-4794-a754-317688483df2">
      <UserInfo>
        <DisplayName>Martin Woodward</DisplayName>
        <AccountId>67</AccountId>
        <AccountType/>
      </UserInfo>
    </SharedWithUsers>
    <LastSharedByTime xmlns="11245976-3b4d-4794-a754-317688483df2">2018-03-16T04:12:59+00:00</LastSharedByTime>
  </documentManagement>
</p:properties>
</file>

<file path=customXml/itemProps1.xml><?xml version="1.0" encoding="utf-8"?>
<ds:datastoreItem xmlns:ds="http://schemas.openxmlformats.org/officeDocument/2006/customXml" ds:itemID="{093821A7-5528-48BE-BD00-067FBFDD28D5}">
  <ds:schemaRefs>
    <ds:schemaRef ds:uri="http://schemas.microsoft.com/sharepoint/v3/contenttype/forms"/>
  </ds:schemaRefs>
</ds:datastoreItem>
</file>

<file path=customXml/itemProps2.xml><?xml version="1.0" encoding="utf-8"?>
<ds:datastoreItem xmlns:ds="http://schemas.openxmlformats.org/officeDocument/2006/customXml" ds:itemID="{16E8CB18-CF19-487B-A6ED-834044BC87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23E43D6-DB2F-4C33-A8C8-D28F777A5DE7}">
  <ds:schemaRefs>
    <ds:schemaRef ds:uri="http://purl.org/dc/terms/"/>
    <ds:schemaRef ds:uri="http://schemas.microsoft.com/office/2006/documentManagement/types"/>
    <ds:schemaRef ds:uri="http://schemas.microsoft.com/office/2006/metadata/properties"/>
    <ds:schemaRef ds:uri="http://schemas.microsoft.com/office/infopath/2007/PartnerControls"/>
    <ds:schemaRef ds:uri="http://purl.org/dc/elements/1.1/"/>
    <ds:schemaRef ds:uri="http://schemas.openxmlformats.org/package/2006/metadata/core-properties"/>
    <ds:schemaRef ds:uri="11245976-3b4d-4794-a754-317688483df2"/>
    <ds:schemaRef ds:uri="569b343d-e775-480b-9b2b-6a6986deb9b0"/>
    <ds:schemaRef ds:uri="http://schemas.microsoft.com/sharepoint/v3"/>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8264</TotalTime>
  <Words>816</Words>
  <Application>Microsoft Macintosh PowerPoint</Application>
  <PresentationFormat>Widescreen</PresentationFormat>
  <Paragraphs>143</Paragraphs>
  <Slides>14</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Calibri</vt:lpstr>
      <vt:lpstr>Consolas</vt:lpstr>
      <vt:lpstr>Segoe UI</vt:lpstr>
      <vt:lpstr>Segoe UI Light</vt:lpstr>
      <vt:lpstr>Segoe UI Semibold</vt:lpstr>
      <vt:lpstr>Wingdings</vt:lpstr>
      <vt:lpstr>Dotnet_Template</vt:lpstr>
      <vt:lpstr>PowerPoint Presentation</vt:lpstr>
      <vt:lpstr>.NET Core Introduction</vt:lpstr>
      <vt:lpstr>PowerPoint Presentation</vt:lpstr>
      <vt:lpstr>.NET Core 2.1 Themes</vt:lpstr>
      <vt:lpstr>.NET Core 2.2 Themes</vt:lpstr>
      <vt:lpstr>.NET Core 3.0 Themes</vt:lpstr>
      <vt:lpstr>PowerPoint Presentation</vt:lpstr>
      <vt:lpstr>Demo  Get started with .NET Core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Francisco Cartusciello Blanco</cp:lastModifiedBy>
  <cp:revision>36</cp:revision>
  <dcterms:created xsi:type="dcterms:W3CDTF">2018-01-09T22:22:16Z</dcterms:created>
  <dcterms:modified xsi:type="dcterms:W3CDTF">2019-06-07T04:38:16Z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bethma@microsoft.com</vt:lpwstr>
  </property>
  <property fmtid="{D5CDD505-2E9C-101B-9397-08002B2CF9AE}" pid="5" name="MSIP_Label_f42aa342-8706-4288-bd11-ebb85995028c_SetDate">
    <vt:lpwstr>2018-01-09T22:28:27.0429869Z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0x01010022F88B0CCF1BBA489747F146E6B5E06D</vt:lpwstr>
  </property>
</Properties>
</file>